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71" r:id="rId7"/>
    <p:sldId id="267" r:id="rId8"/>
    <p:sldId id="268" r:id="rId9"/>
    <p:sldId id="269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1" r:id="rId19"/>
    <p:sldId id="282" r:id="rId20"/>
    <p:sldId id="283" r:id="rId21"/>
    <p:sldId id="284" r:id="rId22"/>
    <p:sldId id="28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nza" id="{18B3803B-4E42-4451-BE01-AC84D4DA3EB9}">
          <p14:sldIdLst>
            <p14:sldId id="257"/>
            <p14:sldId id="258"/>
            <p14:sldId id="260"/>
            <p14:sldId id="261"/>
          </p14:sldIdLst>
        </p14:section>
        <p14:section name="bargna" id="{74C98DB1-7BC3-4254-8F34-3F7B1D2C1C97}">
          <p14:sldIdLst>
            <p14:sldId id="262"/>
            <p14:sldId id="271"/>
            <p14:sldId id="267"/>
            <p14:sldId id="268"/>
            <p14:sldId id="269"/>
          </p14:sldIdLst>
        </p14:section>
        <p14:section name="arna" id="{BDF0899D-31B0-4D31-B93E-3C74E6A692ED}">
          <p14:sldIdLst>
            <p14:sldId id="272"/>
            <p14:sldId id="273"/>
            <p14:sldId id="274"/>
            <p14:sldId id="275"/>
          </p14:sldIdLst>
        </p14:section>
        <p14:section name="volo" id="{5342878A-4C11-4BAE-A729-65FC3C91165A}">
          <p14:sldIdLst>
            <p14:sldId id="276"/>
            <p14:sldId id="277"/>
            <p14:sldId id="278"/>
            <p14:sldId id="279"/>
          </p14:sldIdLst>
        </p14:section>
        <p14:section name="catta" id="{BCE94173-DC57-4F6C-8994-3DAA6AC8659E}">
          <p14:sldIdLst>
            <p14:sldId id="281"/>
            <p14:sldId id="282"/>
          </p14:sldIdLst>
        </p14:section>
        <p14:section name="impe" id="{7389497F-9A66-4DC7-89C9-5504BA89C1CB}">
          <p14:sldIdLst>
            <p14:sldId id="283"/>
            <p14:sldId id="284"/>
          </p14:sldIdLst>
        </p14:section>
        <p14:section name="anza" id="{A68AAB6E-26C5-434B-95E8-17DCB9B393FB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6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F69CB7-C11A-88B7-4F79-B443F5DFD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F1D1367-AD42-3933-6C4B-538139B37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4680A2-22EC-96C0-F325-15B6B335E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CB1-0739-4242-9800-B566C76050C7}" type="datetimeFigureOut">
              <a:rPr lang="en-US" smtClean="0"/>
              <a:t>5/27/2023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DDBBF9-E0E9-C6A4-8ACB-16059B409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3F05A26-A908-EB2B-6126-7C50CFF1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E70F-DFBC-4ACF-B7B3-9A57A04FF75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877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EAC51C-BFDD-412C-5D2E-7BFF3387A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6691EE9-29CC-2453-D2D5-2D23F73C8C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F551C89-0EC2-8FD4-0C9C-B2479C868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CB1-0739-4242-9800-B566C76050C7}" type="datetimeFigureOut">
              <a:rPr lang="en-US" smtClean="0"/>
              <a:t>5/27/2023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BF05DB2-E0D0-3D0E-14FD-2F3E346C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D46AFF-5967-C6B2-044A-635AF362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E70F-DFBC-4ACF-B7B3-9A57A04FF75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75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D9985C2-B620-17D4-3C5B-49F80EEB50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4DF8CCD-BA48-4FD4-D1F9-B2C0B382C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E73D80-5EFD-494F-2A03-CC8B82B21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CB1-0739-4242-9800-B566C76050C7}" type="datetimeFigureOut">
              <a:rPr lang="en-US" smtClean="0"/>
              <a:t>5/27/2023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07E59A5-21BE-CD9E-9B4F-D865CD35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D9F8704-3A31-614C-9657-5CFD6AB89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E70F-DFBC-4ACF-B7B3-9A57A04FF75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32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24A7E0-887E-66A5-8C29-2990DBD3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B9123D-79AD-D104-139F-EBA3844DF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340D06-A898-AB2A-BC9E-584B20CC4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CB1-0739-4242-9800-B566C76050C7}" type="datetimeFigureOut">
              <a:rPr lang="en-US" smtClean="0"/>
              <a:t>5/27/2023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E90FAA-55F2-E4FC-4A56-486912EA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E2F218-3AC3-7309-128F-8B6F94EE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E70F-DFBC-4ACF-B7B3-9A57A04FF75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517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0248BD-1DED-AC29-443A-131D7D156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FF0ADED-E9AA-8EF5-B59F-6F95DA93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00A1925-2C61-281E-C0A2-A4EAC4E92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CB1-0739-4242-9800-B566C76050C7}" type="datetimeFigureOut">
              <a:rPr lang="en-US" smtClean="0"/>
              <a:t>5/27/2023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1725681-1FDA-D446-6356-E0E7CF32C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1F35029-B527-2419-6585-2FA50D6D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E70F-DFBC-4ACF-B7B3-9A57A04FF75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5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D2701F-8B85-7C06-6330-F35A01EA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9887C0-FDFC-E01D-690B-537ABC13F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6E67E43-DAE8-5F14-929C-1F02E8376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07F94E7-9804-07FF-565A-018E84707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CB1-0739-4242-9800-B566C76050C7}" type="datetimeFigureOut">
              <a:rPr lang="en-US" smtClean="0"/>
              <a:t>5/27/2023</a:t>
            </a:fld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4C9B5C0-8627-F603-497E-26AF230DB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223EBC9-D31C-52F5-D418-56E2F1916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E70F-DFBC-4ACF-B7B3-9A57A04FF75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61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8DE5E2-8705-8D85-D820-6AC9E259F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0554CED-8602-C1A7-8E17-B06EFEB8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F83B2E8-527F-E8B2-52DB-EFC4D3BFE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9CDAC86-61E7-6D87-B53E-8C85993EA2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8D309D4-2D9F-BAA7-BD89-3044A0B832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C51715D-D157-8D26-AB68-D830125DE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CB1-0739-4242-9800-B566C76050C7}" type="datetimeFigureOut">
              <a:rPr lang="en-US" smtClean="0"/>
              <a:t>5/27/2023</a:t>
            </a:fld>
            <a:endParaRPr 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F9BC0FF-6E9F-4416-C436-A594CB4C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BFFA6B-3138-2403-1D6D-5F58AA86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E70F-DFBC-4ACF-B7B3-9A57A04FF75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53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66C7C5-FFD9-B9BA-DF84-2AFB9E4B3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1E7ECF5-3C94-268B-7A31-16D3D901C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CB1-0739-4242-9800-B566C76050C7}" type="datetimeFigureOut">
              <a:rPr lang="en-US" smtClean="0"/>
              <a:t>5/27/2023</a:t>
            </a:fld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947CA06-9446-0670-5856-56D7B367D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AE68AFC-57E0-DC1F-D8CC-01B433483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E70F-DFBC-4ACF-B7B3-9A57A04FF75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386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E015E2A-BB15-6827-E1DF-A29F2DA2A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CB1-0739-4242-9800-B566C76050C7}" type="datetimeFigureOut">
              <a:rPr lang="en-US" smtClean="0"/>
              <a:t>5/27/2023</a:t>
            </a:fld>
            <a:endParaRPr 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01DE423-1218-7379-1226-5E5A41B24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4604AA-721E-B09F-AB46-86FBFB77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E70F-DFBC-4ACF-B7B3-9A57A04FF75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938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D1E07F-3AB5-5CF1-EAD9-71FB9B7F0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F897D4F-6625-532A-BF77-9357F59B4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209D934-0142-F5DC-3A5E-832664F3E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4CD38D-6D19-0452-637E-359EF742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CB1-0739-4242-9800-B566C76050C7}" type="datetimeFigureOut">
              <a:rPr lang="en-US" smtClean="0"/>
              <a:t>5/27/2023</a:t>
            </a:fld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8B9C6D0-2972-7C85-1990-DEAEE80C9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0EFF851-0358-4257-7C44-332910DCC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E70F-DFBC-4ACF-B7B3-9A57A04FF75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333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61E1CF-527C-6331-E2AE-43B6A23C4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321EF28-DBC1-C08B-360D-E9EF6DE0A2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1632378-3177-D60B-DCF2-3E2B355BB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A5C940-1CE6-9C58-4A59-208A4DA7A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CB1-0739-4242-9800-B566C76050C7}" type="datetimeFigureOut">
              <a:rPr lang="en-US" smtClean="0"/>
              <a:t>5/27/2023</a:t>
            </a:fld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D8937D8-FDA2-92F4-8DAB-E09FE9DDE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16A06A0-B34B-CAA7-1F33-0B73779C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9E70F-DFBC-4ACF-B7B3-9A57A04FF75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30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603551F-4671-F25C-79C1-C2E68E454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CFB27E-E87D-EBE6-5E5A-615AF2761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C25775D-4CF7-5420-3862-E5E896C0A1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64CB1-0739-4242-9800-B566C76050C7}" type="datetimeFigureOut">
              <a:rPr lang="en-US" smtClean="0"/>
              <a:t>5/27/2023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F05D35-DD13-D4EA-459B-55C530C2EC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022CA9F-7907-EE37-D681-CA27B9E00D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9E70F-DFBC-4ACF-B7B3-9A57A04FF75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32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7" Type="http://schemas.openxmlformats.org/officeDocument/2006/relationships/image" Target="../media/image6.jf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fif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B6F426F-01A2-01F0-9E56-867A9F4111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magine 6" descr="Immagine che contiene vestiti, disegno, cartone animato, schizzo&#10;&#10;Descrizione generata automaticamente">
            <a:extLst>
              <a:ext uri="{FF2B5EF4-FFF2-40B4-BE49-F238E27FC236}">
                <a16:creationId xmlns:a16="http://schemas.microsoft.com/office/drawing/2014/main" id="{A9475EF7-455E-0498-11C1-DBA8453DF1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325" y="2083601"/>
            <a:ext cx="5171739" cy="68580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7D02855-05D8-C39B-CB6D-2B450819CEEE}"/>
              </a:ext>
            </a:extLst>
          </p:cNvPr>
          <p:cNvSpPr txBox="1"/>
          <p:nvPr/>
        </p:nvSpPr>
        <p:spPr>
          <a:xfrm>
            <a:off x="2091613" y="1690063"/>
            <a:ext cx="800877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n w="28575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FF6600"/>
                </a:solidFill>
              </a:rPr>
              <a:t>PROCIVIL</a:t>
            </a:r>
            <a:r>
              <a:rPr lang="en-US" sz="8000" b="1" dirty="0">
                <a:ln w="28575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006BB6"/>
                </a:solidFill>
              </a:rPr>
              <a:t>TECH</a:t>
            </a:r>
            <a:br>
              <a:rPr lang="en-US" sz="4000" dirty="0"/>
            </a:br>
            <a:r>
              <a:rPr lang="en-US" sz="6000" dirty="0">
                <a:solidFill>
                  <a:schemeClr val="bg1">
                    <a:lumMod val="95000"/>
                  </a:schemeClr>
                </a:solidFill>
              </a:rPr>
              <a:t>presenta</a:t>
            </a:r>
          </a:p>
          <a:p>
            <a:pPr algn="ctr"/>
            <a:r>
              <a:rPr lang="en-US" sz="8000" b="1" dirty="0">
                <a:solidFill>
                  <a:schemeClr val="bg1">
                    <a:lumMod val="95000"/>
                  </a:schemeClr>
                </a:solidFill>
              </a:rPr>
              <a:t>TAKE THE FUTURE</a:t>
            </a:r>
          </a:p>
        </p:txBody>
      </p:sp>
    </p:spTree>
    <p:extLst>
      <p:ext uri="{BB962C8B-B14F-4D97-AF65-F5344CB8AC3E}">
        <p14:creationId xmlns:p14="http://schemas.microsoft.com/office/powerpoint/2010/main" val="362214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071598C-20DA-1972-B872-9B15AA0C62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BB6"/>
              </a:solidFill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61407CF0-51A3-2A6C-364F-519F5C9282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b="1" dirty="0">
                <a:latin typeface="Aharoni" panose="02010803020104030203" pitchFamily="2" charset="-79"/>
                <a:cs typeface="Aharoni" panose="02010803020104030203" pitchFamily="2" charset="-79"/>
              </a:rPr>
              <a:t>SENTINEL</a:t>
            </a:r>
          </a:p>
        </p:txBody>
      </p:sp>
    </p:spTree>
    <p:extLst>
      <p:ext uri="{BB962C8B-B14F-4D97-AF65-F5344CB8AC3E}">
        <p14:creationId xmlns:p14="http://schemas.microsoft.com/office/powerpoint/2010/main" val="3223259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071598C-20DA-1972-B872-9B15AA0C62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64B0E22-7AE4-1A19-87C8-E59D300363B6}"/>
              </a:ext>
            </a:extLst>
          </p:cNvPr>
          <p:cNvSpPr/>
          <p:nvPr/>
        </p:nvSpPr>
        <p:spPr>
          <a:xfrm>
            <a:off x="0" y="0"/>
            <a:ext cx="3973143" cy="1107440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 SENTINEL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948B80-3473-A4AC-DD8E-4FA178E71332}"/>
              </a:ext>
            </a:extLst>
          </p:cNvPr>
          <p:cNvSpPr txBox="1"/>
          <p:nvPr/>
        </p:nvSpPr>
        <p:spPr>
          <a:xfrm>
            <a:off x="877739" y="1372098"/>
            <a:ext cx="1043652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solidFill>
                  <a:srgbClr val="006BB6"/>
                </a:solidFill>
              </a:rPr>
              <a:t>Scenario: </a:t>
            </a:r>
            <a:r>
              <a:rPr lang="en-US" sz="2300" b="1" dirty="0" err="1">
                <a:solidFill>
                  <a:srgbClr val="006BB6"/>
                </a:solidFill>
              </a:rPr>
              <a:t>lavori</a:t>
            </a:r>
            <a:r>
              <a:rPr lang="en-US" sz="2300" b="1" dirty="0">
                <a:solidFill>
                  <a:srgbClr val="006BB6"/>
                </a:solidFill>
              </a:rPr>
              <a:t> in </a:t>
            </a:r>
            <a:r>
              <a:rPr lang="en-US" sz="2300" b="1" dirty="0" err="1">
                <a:solidFill>
                  <a:srgbClr val="006BB6"/>
                </a:solidFill>
              </a:rPr>
              <a:t>ambienti</a:t>
            </a:r>
            <a:r>
              <a:rPr lang="en-US" sz="2300" b="1" dirty="0">
                <a:solidFill>
                  <a:srgbClr val="006BB6"/>
                </a:solidFill>
              </a:rPr>
              <a:t> ad alto </a:t>
            </a:r>
            <a:r>
              <a:rPr lang="en-US" sz="2300" b="1" dirty="0" err="1">
                <a:solidFill>
                  <a:srgbClr val="006BB6"/>
                </a:solidFill>
              </a:rPr>
              <a:t>rischio</a:t>
            </a:r>
            <a:r>
              <a:rPr lang="en-US" sz="2300" b="1" dirty="0">
                <a:solidFill>
                  <a:srgbClr val="006BB6"/>
                </a:solidFill>
              </a:rPr>
              <a:t> per </a:t>
            </a:r>
            <a:r>
              <a:rPr lang="en-US" sz="2300" b="1" dirty="0" err="1">
                <a:solidFill>
                  <a:srgbClr val="006BB6"/>
                </a:solidFill>
              </a:rPr>
              <a:t>eventuali</a:t>
            </a:r>
            <a:r>
              <a:rPr lang="en-US" sz="2300" b="1" dirty="0">
                <a:solidFill>
                  <a:srgbClr val="006BB6"/>
                </a:solidFill>
              </a:rPr>
              <a:t> </a:t>
            </a:r>
            <a:r>
              <a:rPr lang="en-US" sz="2300" b="1" dirty="0" err="1">
                <a:solidFill>
                  <a:srgbClr val="006BB6"/>
                </a:solidFill>
              </a:rPr>
              <a:t>esalazioni</a:t>
            </a:r>
            <a:r>
              <a:rPr lang="en-US" sz="2300" b="1" dirty="0">
                <a:solidFill>
                  <a:srgbClr val="006BB6"/>
                </a:solidFill>
              </a:rPr>
              <a:t> e/o elevate temperature e </a:t>
            </a:r>
            <a:r>
              <a:rPr lang="en-US" sz="2300" b="1" dirty="0" err="1">
                <a:solidFill>
                  <a:srgbClr val="006BB6"/>
                </a:solidFill>
              </a:rPr>
              <a:t>umidità</a:t>
            </a:r>
            <a:endParaRPr lang="en-US" sz="2300" b="1" dirty="0">
              <a:solidFill>
                <a:srgbClr val="006BB6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08C7FFE-525A-906F-3203-54F54E1E844B}"/>
              </a:ext>
            </a:extLst>
          </p:cNvPr>
          <p:cNvSpPr txBox="1"/>
          <p:nvPr/>
        </p:nvSpPr>
        <p:spPr>
          <a:xfrm>
            <a:off x="3215174" y="5421851"/>
            <a:ext cx="57616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6BB6"/>
                </a:solidFill>
              </a:rPr>
              <a:t>Guanto</a:t>
            </a:r>
            <a:r>
              <a:rPr lang="en-US" sz="2000" dirty="0">
                <a:solidFill>
                  <a:srgbClr val="006BB6"/>
                </a:solidFill>
              </a:rPr>
              <a:t> per il </a:t>
            </a:r>
            <a:r>
              <a:rPr lang="en-US" sz="2000" dirty="0" err="1">
                <a:solidFill>
                  <a:srgbClr val="006BB6"/>
                </a:solidFill>
              </a:rPr>
              <a:t>monitoraggio</a:t>
            </a:r>
            <a:r>
              <a:rPr lang="en-US" sz="2000" dirty="0">
                <a:solidFill>
                  <a:srgbClr val="006BB6"/>
                </a:solidFill>
              </a:rPr>
              <a:t> continuo del </a:t>
            </a:r>
            <a:r>
              <a:rPr lang="en-US" sz="2000" dirty="0" err="1">
                <a:solidFill>
                  <a:srgbClr val="006BB6"/>
                </a:solidFill>
              </a:rPr>
              <a:t>battito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cardiaco</a:t>
            </a:r>
            <a:r>
              <a:rPr lang="en-US" sz="2000" dirty="0">
                <a:solidFill>
                  <a:srgbClr val="006BB6"/>
                </a:solidFill>
              </a:rPr>
              <a:t> e </a:t>
            </a:r>
            <a:r>
              <a:rPr lang="en-US" sz="2000" dirty="0" err="1">
                <a:solidFill>
                  <a:srgbClr val="006BB6"/>
                </a:solidFill>
              </a:rPr>
              <a:t>saturazione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dell’operatore</a:t>
            </a:r>
            <a:r>
              <a:rPr lang="en-US" sz="2000" dirty="0">
                <a:solidFill>
                  <a:srgbClr val="006BB6"/>
                </a:solidFill>
              </a:rPr>
              <a:t> con </a:t>
            </a:r>
            <a:r>
              <a:rPr lang="en-US" sz="2000" dirty="0" err="1">
                <a:solidFill>
                  <a:srgbClr val="006BB6"/>
                </a:solidFill>
              </a:rPr>
              <a:t>incorporato</a:t>
            </a:r>
            <a:r>
              <a:rPr lang="en-US" sz="2000" dirty="0">
                <a:solidFill>
                  <a:srgbClr val="006BB6"/>
                </a:solidFill>
              </a:rPr>
              <a:t> un </a:t>
            </a:r>
            <a:r>
              <a:rPr lang="en-US" sz="2000" dirty="0" err="1">
                <a:solidFill>
                  <a:srgbClr val="006BB6"/>
                </a:solidFill>
              </a:rPr>
              <a:t>sistema</a:t>
            </a:r>
            <a:r>
              <a:rPr lang="en-US" sz="2000" dirty="0">
                <a:solidFill>
                  <a:srgbClr val="006BB6"/>
                </a:solidFill>
              </a:rPr>
              <a:t> di </a:t>
            </a:r>
            <a:r>
              <a:rPr lang="en-US" sz="2000" dirty="0" err="1">
                <a:solidFill>
                  <a:srgbClr val="006BB6"/>
                </a:solidFill>
              </a:rPr>
              <a:t>allarme</a:t>
            </a:r>
            <a:r>
              <a:rPr lang="en-US" sz="2000" dirty="0">
                <a:solidFill>
                  <a:srgbClr val="006BB6"/>
                </a:solidFill>
              </a:rPr>
              <a:t> e </a:t>
            </a:r>
            <a:r>
              <a:rPr lang="en-US" sz="2000" dirty="0" err="1">
                <a:solidFill>
                  <a:srgbClr val="006BB6"/>
                </a:solidFill>
              </a:rPr>
              <a:t>trasmissione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dati</a:t>
            </a:r>
            <a:endParaRPr lang="en-US" sz="2000" dirty="0">
              <a:solidFill>
                <a:srgbClr val="006BB6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82C6D84-7237-5750-DC8E-F4D33E742EFF}"/>
              </a:ext>
            </a:extLst>
          </p:cNvPr>
          <p:cNvSpPr txBox="1"/>
          <p:nvPr/>
        </p:nvSpPr>
        <p:spPr>
          <a:xfrm>
            <a:off x="2193489" y="230554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-VITALE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Immagine 8" descr="Immagine che contiene mano, persona, dito, mammifero&#10;&#10;Descrizione generata automaticamente">
            <a:extLst>
              <a:ext uri="{FF2B5EF4-FFF2-40B4-BE49-F238E27FC236}">
                <a16:creationId xmlns:a16="http://schemas.microsoft.com/office/drawing/2014/main" id="{7102B29F-34F7-0B9B-65DE-E2FBEBF1CC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4" t="17256" r="6771" b="35486"/>
          <a:stretch/>
        </p:blipFill>
        <p:spPr>
          <a:xfrm>
            <a:off x="2644607" y="2307562"/>
            <a:ext cx="6902786" cy="2801130"/>
          </a:xfrm>
          <a:prstGeom prst="rect">
            <a:avLst/>
          </a:prstGeom>
          <a:ln w="28575">
            <a:solidFill>
              <a:srgbClr val="FF6600"/>
            </a:solidFill>
          </a:ln>
        </p:spPr>
      </p:pic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35F237F0-1E6E-46DB-2120-DAB7251D4419}"/>
              </a:ext>
            </a:extLst>
          </p:cNvPr>
          <p:cNvCxnSpPr>
            <a:cxnSpLocks/>
          </p:cNvCxnSpPr>
          <p:nvPr/>
        </p:nvCxnSpPr>
        <p:spPr>
          <a:xfrm>
            <a:off x="0" y="1107440"/>
            <a:ext cx="12192000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4BFAA31-0F09-E08B-C595-45172D12658B}"/>
              </a:ext>
            </a:extLst>
          </p:cNvPr>
          <p:cNvSpPr txBox="1"/>
          <p:nvPr/>
        </p:nvSpPr>
        <p:spPr>
          <a:xfrm>
            <a:off x="3973143" y="333850"/>
            <a:ext cx="8218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6600"/>
                </a:solidFill>
              </a:rPr>
              <a:t>Aiutati</a:t>
            </a:r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err="1">
                <a:solidFill>
                  <a:srgbClr val="FF6600"/>
                </a:solidFill>
              </a:rPr>
              <a:t>che</a:t>
            </a:r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err="1">
                <a:solidFill>
                  <a:srgbClr val="FF6600"/>
                </a:solidFill>
              </a:rPr>
              <a:t>Dio</a:t>
            </a:r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err="1">
                <a:solidFill>
                  <a:srgbClr val="FF6600"/>
                </a:solidFill>
              </a:rPr>
              <a:t>ti</a:t>
            </a:r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err="1">
                <a:solidFill>
                  <a:srgbClr val="FF6600"/>
                </a:solidFill>
              </a:rPr>
              <a:t>aiuta</a:t>
            </a:r>
            <a:endParaRPr lang="en-US" sz="24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744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071598C-20DA-1972-B872-9B15AA0C62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BB6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64B0E22-7AE4-1A19-87C8-E59D300363B6}"/>
              </a:ext>
            </a:extLst>
          </p:cNvPr>
          <p:cNvSpPr/>
          <p:nvPr/>
        </p:nvSpPr>
        <p:spPr>
          <a:xfrm>
            <a:off x="0" y="0"/>
            <a:ext cx="4398380" cy="1107440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SENTINEL-LOCALE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948B80-3473-A4AC-DD8E-4FA178E71332}"/>
              </a:ext>
            </a:extLst>
          </p:cNvPr>
          <p:cNvSpPr txBox="1"/>
          <p:nvPr/>
        </p:nvSpPr>
        <p:spPr>
          <a:xfrm>
            <a:off x="778631" y="1428218"/>
            <a:ext cx="1043652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solidFill>
                  <a:srgbClr val="006BB6"/>
                </a:solidFill>
              </a:rPr>
              <a:t>Scenario: </a:t>
            </a:r>
            <a:r>
              <a:rPr lang="en-US" sz="2300" b="1" dirty="0" err="1">
                <a:solidFill>
                  <a:srgbClr val="006BB6"/>
                </a:solidFill>
              </a:rPr>
              <a:t>luoghi</a:t>
            </a:r>
            <a:r>
              <a:rPr lang="en-US" sz="2300" b="1" dirty="0">
                <a:solidFill>
                  <a:srgbClr val="006BB6"/>
                </a:solidFill>
              </a:rPr>
              <a:t> </a:t>
            </a:r>
            <a:r>
              <a:rPr lang="en-US" sz="2300" b="1" dirty="0" err="1">
                <a:solidFill>
                  <a:srgbClr val="006BB6"/>
                </a:solidFill>
              </a:rPr>
              <a:t>potenzialmente</a:t>
            </a:r>
            <a:r>
              <a:rPr lang="en-US" sz="2300" b="1" dirty="0">
                <a:solidFill>
                  <a:srgbClr val="006BB6"/>
                </a:solidFill>
              </a:rPr>
              <a:t> ad alto </a:t>
            </a:r>
            <a:r>
              <a:rPr lang="en-US" sz="2300" b="1" dirty="0" err="1">
                <a:solidFill>
                  <a:srgbClr val="006BB6"/>
                </a:solidFill>
              </a:rPr>
              <a:t>rischio</a:t>
            </a:r>
            <a:endParaRPr lang="en-US" sz="2300" b="1" dirty="0">
              <a:solidFill>
                <a:srgbClr val="006BB6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08C7FFE-525A-906F-3203-54F54E1E844B}"/>
              </a:ext>
            </a:extLst>
          </p:cNvPr>
          <p:cNvSpPr txBox="1"/>
          <p:nvPr/>
        </p:nvSpPr>
        <p:spPr>
          <a:xfrm>
            <a:off x="3215174" y="5698849"/>
            <a:ext cx="5761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6BB6"/>
                </a:solidFill>
              </a:rPr>
              <a:t>Monitoraggio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dei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parametri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ambientali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dei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luoghi</a:t>
            </a:r>
            <a:r>
              <a:rPr lang="en-US" sz="2000" dirty="0">
                <a:solidFill>
                  <a:srgbClr val="006BB6"/>
                </a:solidFill>
              </a:rPr>
              <a:t> di </a:t>
            </a:r>
            <a:r>
              <a:rPr lang="en-US" sz="2000" dirty="0" err="1">
                <a:solidFill>
                  <a:srgbClr val="006BB6"/>
                </a:solidFill>
              </a:rPr>
              <a:t>intervento</a:t>
            </a:r>
            <a:endParaRPr lang="en-US" sz="2000" dirty="0">
              <a:solidFill>
                <a:srgbClr val="006BB6"/>
              </a:solidFill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F63D1EEE-E48C-10D4-11B3-2259411B75A5}"/>
              </a:ext>
            </a:extLst>
          </p:cNvPr>
          <p:cNvGrpSpPr/>
          <p:nvPr/>
        </p:nvGrpSpPr>
        <p:grpSpPr>
          <a:xfrm>
            <a:off x="4197204" y="2054160"/>
            <a:ext cx="3797593" cy="3190206"/>
            <a:chOff x="2458561" y="2057378"/>
            <a:chExt cx="3797593" cy="3190206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05EFDEC2-97BE-4E1D-2325-9F30067F6F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290" t="10153" r="20261" b="4184"/>
            <a:stretch/>
          </p:blipFill>
          <p:spPr>
            <a:xfrm>
              <a:off x="2458561" y="2057378"/>
              <a:ext cx="3797593" cy="3190206"/>
            </a:xfrm>
            <a:prstGeom prst="rect">
              <a:avLst/>
            </a:prstGeom>
            <a:ln w="28575">
              <a:solidFill>
                <a:srgbClr val="FF6600"/>
              </a:solidFill>
            </a:ln>
          </p:spPr>
        </p:pic>
        <p:pic>
          <p:nvPicPr>
            <p:cNvPr id="10" name="Immagine 9" descr="Immagine che contiene Portachiavi, interno, gioiello&#10;&#10;Descrizione generata automaticamente">
              <a:extLst>
                <a:ext uri="{FF2B5EF4-FFF2-40B4-BE49-F238E27FC236}">
                  <a16:creationId xmlns:a16="http://schemas.microsoft.com/office/drawing/2014/main" id="{6FDFFCBC-E83E-B113-2402-C208E7810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867" y="2098551"/>
              <a:ext cx="3101225" cy="3001283"/>
            </a:xfrm>
            <a:prstGeom prst="rect">
              <a:avLst/>
            </a:prstGeom>
          </p:spPr>
        </p:pic>
      </p:grp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4AB57A4E-6816-53CB-84A6-568F82E0F211}"/>
              </a:ext>
            </a:extLst>
          </p:cNvPr>
          <p:cNvCxnSpPr>
            <a:cxnSpLocks/>
          </p:cNvCxnSpPr>
          <p:nvPr/>
        </p:nvCxnSpPr>
        <p:spPr>
          <a:xfrm>
            <a:off x="0" y="1107440"/>
            <a:ext cx="12192000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1514892-C20E-6B2D-39A8-EB33E14AB02D}"/>
              </a:ext>
            </a:extLst>
          </p:cNvPr>
          <p:cNvSpPr txBox="1"/>
          <p:nvPr/>
        </p:nvSpPr>
        <p:spPr>
          <a:xfrm>
            <a:off x="4398380" y="333850"/>
            <a:ext cx="7793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6600"/>
                </a:solidFill>
              </a:rPr>
              <a:t>Tutto </a:t>
            </a:r>
            <a:r>
              <a:rPr lang="en-US" sz="2400" b="1" dirty="0" err="1">
                <a:solidFill>
                  <a:srgbClr val="FF6600"/>
                </a:solidFill>
              </a:rPr>
              <a:t>fumo</a:t>
            </a:r>
            <a:r>
              <a:rPr lang="en-US" sz="2400" b="1" dirty="0">
                <a:solidFill>
                  <a:srgbClr val="FF6600"/>
                </a:solidFill>
              </a:rPr>
              <a:t>… e tutto a </a:t>
            </a:r>
            <a:r>
              <a:rPr lang="en-US" sz="2400" b="1" dirty="0" err="1">
                <a:solidFill>
                  <a:srgbClr val="FF6600"/>
                </a:solidFill>
              </a:rPr>
              <a:t>posto</a:t>
            </a:r>
            <a:r>
              <a:rPr lang="en-US" sz="2400" b="1" dirty="0">
                <a:solidFill>
                  <a:srgbClr val="FF66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5191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071598C-20DA-1972-B872-9B15AA0C62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BB6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64B0E22-7AE4-1A19-87C8-E59D300363B6}"/>
              </a:ext>
            </a:extLst>
          </p:cNvPr>
          <p:cNvSpPr/>
          <p:nvPr/>
        </p:nvSpPr>
        <p:spPr>
          <a:xfrm>
            <a:off x="0" y="0"/>
            <a:ext cx="5299788" cy="1107440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SENTINEL-AMBIENTALE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948B80-3473-A4AC-DD8E-4FA178E71332}"/>
              </a:ext>
            </a:extLst>
          </p:cNvPr>
          <p:cNvSpPr txBox="1"/>
          <p:nvPr/>
        </p:nvSpPr>
        <p:spPr>
          <a:xfrm>
            <a:off x="778631" y="1428218"/>
            <a:ext cx="1043652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solidFill>
                  <a:srgbClr val="006BB6"/>
                </a:solidFill>
              </a:rPr>
              <a:t>Scenario: </a:t>
            </a:r>
            <a:r>
              <a:rPr lang="en-US" sz="2300" b="1" dirty="0" err="1">
                <a:solidFill>
                  <a:srgbClr val="006BB6"/>
                </a:solidFill>
              </a:rPr>
              <a:t>pianificazione</a:t>
            </a:r>
            <a:r>
              <a:rPr lang="en-US" sz="2300" b="1" dirty="0">
                <a:solidFill>
                  <a:srgbClr val="006BB6"/>
                </a:solidFill>
              </a:rPr>
              <a:t> e </a:t>
            </a:r>
            <a:r>
              <a:rPr lang="en-US" sz="2300" b="1" dirty="0" err="1">
                <a:solidFill>
                  <a:srgbClr val="006BB6"/>
                </a:solidFill>
              </a:rPr>
              <a:t>prevenzione</a:t>
            </a:r>
            <a:r>
              <a:rPr lang="en-US" sz="2300" b="1" dirty="0">
                <a:solidFill>
                  <a:srgbClr val="006BB6"/>
                </a:solidFill>
              </a:rPr>
              <a:t> per </a:t>
            </a:r>
            <a:r>
              <a:rPr lang="en-US" sz="2300" b="1" dirty="0" err="1">
                <a:solidFill>
                  <a:srgbClr val="006BB6"/>
                </a:solidFill>
              </a:rPr>
              <a:t>l’abbattimento</a:t>
            </a:r>
            <a:r>
              <a:rPr lang="en-US" sz="2300" b="1" dirty="0">
                <a:solidFill>
                  <a:srgbClr val="006BB6"/>
                </a:solidFill>
              </a:rPr>
              <a:t> del </a:t>
            </a:r>
            <a:r>
              <a:rPr lang="en-US" sz="2300" b="1" dirty="0" err="1">
                <a:solidFill>
                  <a:srgbClr val="006BB6"/>
                </a:solidFill>
              </a:rPr>
              <a:t>rischio</a:t>
            </a:r>
            <a:endParaRPr lang="en-US" sz="2300" b="1" dirty="0">
              <a:solidFill>
                <a:srgbClr val="006BB6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08C7FFE-525A-906F-3203-54F54E1E844B}"/>
              </a:ext>
            </a:extLst>
          </p:cNvPr>
          <p:cNvSpPr txBox="1"/>
          <p:nvPr/>
        </p:nvSpPr>
        <p:spPr>
          <a:xfrm>
            <a:off x="2833008" y="5698849"/>
            <a:ext cx="6525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6BB6"/>
                </a:solidFill>
              </a:rPr>
              <a:t>Droni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sentinella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equipaggiati</a:t>
            </a:r>
            <a:r>
              <a:rPr lang="en-US" sz="2000" dirty="0">
                <a:solidFill>
                  <a:srgbClr val="006BB6"/>
                </a:solidFill>
              </a:rPr>
              <a:t> con </a:t>
            </a:r>
            <a:r>
              <a:rPr lang="en-US" sz="2000" dirty="0" err="1">
                <a:solidFill>
                  <a:srgbClr val="006BB6"/>
                </a:solidFill>
              </a:rPr>
              <a:t>sensori</a:t>
            </a:r>
            <a:r>
              <a:rPr lang="en-US" sz="2000" dirty="0">
                <a:solidFill>
                  <a:srgbClr val="006BB6"/>
                </a:solidFill>
              </a:rPr>
              <a:t> per </a:t>
            </a:r>
            <a:r>
              <a:rPr lang="en-US" sz="2000" dirty="0" err="1">
                <a:solidFill>
                  <a:srgbClr val="006BB6"/>
                </a:solidFill>
              </a:rPr>
              <a:t>valutare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potenziali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situazioni</a:t>
            </a:r>
            <a:r>
              <a:rPr lang="en-US" sz="2000" dirty="0">
                <a:solidFill>
                  <a:srgbClr val="006BB6"/>
                </a:solidFill>
              </a:rPr>
              <a:t> di </a:t>
            </a:r>
            <a:r>
              <a:rPr lang="en-US" sz="2000" dirty="0" err="1">
                <a:solidFill>
                  <a:srgbClr val="006BB6"/>
                </a:solidFill>
              </a:rPr>
              <a:t>rischio</a:t>
            </a:r>
            <a:r>
              <a:rPr lang="en-US" sz="2000" dirty="0">
                <a:solidFill>
                  <a:srgbClr val="006BB6"/>
                </a:solidFill>
              </a:rPr>
              <a:t> e </a:t>
            </a:r>
            <a:r>
              <a:rPr lang="en-US" sz="2000" dirty="0" err="1">
                <a:solidFill>
                  <a:srgbClr val="006BB6"/>
                </a:solidFill>
              </a:rPr>
              <a:t>pianificare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interventi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sicuri</a:t>
            </a:r>
            <a:endParaRPr lang="en-US" sz="2000" dirty="0">
              <a:solidFill>
                <a:srgbClr val="006BB6"/>
              </a:solidFill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85E105C6-423D-3767-CBD9-144A58E9981C}"/>
              </a:ext>
            </a:extLst>
          </p:cNvPr>
          <p:cNvGrpSpPr/>
          <p:nvPr/>
        </p:nvGrpSpPr>
        <p:grpSpPr>
          <a:xfrm>
            <a:off x="1276301" y="2379529"/>
            <a:ext cx="9639398" cy="2615110"/>
            <a:chOff x="1411279" y="2379529"/>
            <a:chExt cx="9639398" cy="2615110"/>
          </a:xfrm>
        </p:grpSpPr>
        <p:pic>
          <p:nvPicPr>
            <p:cNvPr id="9" name="Immagine 8" descr="Immagine che contiene automa meccanico, ruota, giocattolo, Ricambio auto&#10;&#10;Descrizione generata automaticamente">
              <a:extLst>
                <a:ext uri="{FF2B5EF4-FFF2-40B4-BE49-F238E27FC236}">
                  <a16:creationId xmlns:a16="http://schemas.microsoft.com/office/drawing/2014/main" id="{E7864AAA-4271-C2A9-3CC3-1EB956DEA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826"/>
            <a:stretch/>
          </p:blipFill>
          <p:spPr>
            <a:xfrm>
              <a:off x="1411279" y="2379530"/>
              <a:ext cx="2477229" cy="2615109"/>
            </a:xfrm>
            <a:prstGeom prst="rect">
              <a:avLst/>
            </a:prstGeom>
            <a:ln w="28575">
              <a:solidFill>
                <a:srgbClr val="FF6600"/>
              </a:solidFill>
            </a:ln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D9A33EA6-8E55-64F6-AE77-C2E3624411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744" r="7692"/>
            <a:stretch/>
          </p:blipFill>
          <p:spPr>
            <a:xfrm>
              <a:off x="4374186" y="2390665"/>
              <a:ext cx="3713583" cy="2592842"/>
            </a:xfrm>
            <a:prstGeom prst="rect">
              <a:avLst/>
            </a:prstGeom>
            <a:ln w="28575">
              <a:solidFill>
                <a:srgbClr val="FF6600"/>
              </a:solidFill>
            </a:ln>
          </p:spPr>
        </p:pic>
        <p:pic>
          <p:nvPicPr>
            <p:cNvPr id="13" name="Immagine 12" descr="Immagine che contiene cerchio, metallo, moneta&#10;&#10;Descrizione generata automaticamente">
              <a:extLst>
                <a:ext uri="{FF2B5EF4-FFF2-40B4-BE49-F238E27FC236}">
                  <a16:creationId xmlns:a16="http://schemas.microsoft.com/office/drawing/2014/main" id="{14F9489A-E3A0-7606-5D46-D336B2F126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91" r="23331"/>
            <a:stretch/>
          </p:blipFill>
          <p:spPr>
            <a:xfrm>
              <a:off x="8573448" y="2379529"/>
              <a:ext cx="2477229" cy="2615109"/>
            </a:xfrm>
            <a:prstGeom prst="rect">
              <a:avLst/>
            </a:prstGeom>
            <a:ln w="28575">
              <a:solidFill>
                <a:srgbClr val="FF6600"/>
              </a:solidFill>
            </a:ln>
          </p:spPr>
        </p:pic>
      </p:grp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60B51AA8-8790-AE09-9B16-8FD464A1C1F1}"/>
              </a:ext>
            </a:extLst>
          </p:cNvPr>
          <p:cNvCxnSpPr>
            <a:cxnSpLocks/>
          </p:cNvCxnSpPr>
          <p:nvPr/>
        </p:nvCxnSpPr>
        <p:spPr>
          <a:xfrm>
            <a:off x="0" y="1107440"/>
            <a:ext cx="12192000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EBAE5B8-F3F8-F3D4-DC31-F807F781234C}"/>
              </a:ext>
            </a:extLst>
          </p:cNvPr>
          <p:cNvSpPr txBox="1"/>
          <p:nvPr/>
        </p:nvSpPr>
        <p:spPr>
          <a:xfrm>
            <a:off x="5299788" y="324998"/>
            <a:ext cx="6892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6600"/>
                </a:solidFill>
              </a:rPr>
              <a:t>Prevenire</a:t>
            </a:r>
            <a:r>
              <a:rPr lang="en-US" sz="2400" b="1" dirty="0">
                <a:solidFill>
                  <a:srgbClr val="FF6600"/>
                </a:solidFill>
              </a:rPr>
              <a:t> è </a:t>
            </a:r>
            <a:r>
              <a:rPr lang="en-US" sz="2400" b="1" dirty="0" err="1">
                <a:solidFill>
                  <a:srgbClr val="FF6600"/>
                </a:solidFill>
              </a:rPr>
              <a:t>meglio</a:t>
            </a:r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err="1">
                <a:solidFill>
                  <a:srgbClr val="FF6600"/>
                </a:solidFill>
              </a:rPr>
              <a:t>che</a:t>
            </a:r>
            <a:r>
              <a:rPr lang="en-US" sz="2400" b="1" dirty="0">
                <a:solidFill>
                  <a:srgbClr val="FF6600"/>
                </a:solidFill>
              </a:rPr>
              <a:t> curare</a:t>
            </a:r>
          </a:p>
        </p:txBody>
      </p:sp>
    </p:spTree>
    <p:extLst>
      <p:ext uri="{BB962C8B-B14F-4D97-AF65-F5344CB8AC3E}">
        <p14:creationId xmlns:p14="http://schemas.microsoft.com/office/powerpoint/2010/main" val="384246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071598C-20DA-1972-B872-9B15AA0C62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BB6"/>
              </a:solidFill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61407CF0-51A3-2A6C-364F-519F5C9282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b="1" dirty="0">
                <a:latin typeface="Aharoni" panose="02010803020104030203" pitchFamily="2" charset="-79"/>
                <a:cs typeface="Aharoni" panose="02010803020104030203" pitchFamily="2" charset="-79"/>
              </a:rPr>
              <a:t>UN PORTALE</a:t>
            </a:r>
          </a:p>
          <a:p>
            <a:pPr algn="ctr"/>
            <a:r>
              <a:rPr lang="en-US" sz="11500" b="1" dirty="0">
                <a:latin typeface="Aharoni" panose="02010803020104030203" pitchFamily="2" charset="-79"/>
                <a:cs typeface="Aharoni" panose="02010803020104030203" pitchFamily="2" charset="-79"/>
              </a:rPr>
              <a:t>PER TUTTI</a:t>
            </a:r>
          </a:p>
        </p:txBody>
      </p:sp>
    </p:spTree>
    <p:extLst>
      <p:ext uri="{BB962C8B-B14F-4D97-AF65-F5344CB8AC3E}">
        <p14:creationId xmlns:p14="http://schemas.microsoft.com/office/powerpoint/2010/main" val="616079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071598C-20DA-1972-B872-9B15AA0C62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BB6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64B0E22-7AE4-1A19-87C8-E59D300363B6}"/>
              </a:ext>
            </a:extLst>
          </p:cNvPr>
          <p:cNvSpPr/>
          <p:nvPr/>
        </p:nvSpPr>
        <p:spPr>
          <a:xfrm>
            <a:off x="-1" y="0"/>
            <a:ext cx="5355771" cy="1107440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 UN PORTALE PER TUTTI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948B80-3473-A4AC-DD8E-4FA178E71332}"/>
              </a:ext>
            </a:extLst>
          </p:cNvPr>
          <p:cNvSpPr txBox="1"/>
          <p:nvPr/>
        </p:nvSpPr>
        <p:spPr>
          <a:xfrm>
            <a:off x="778631" y="1428218"/>
            <a:ext cx="1043652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solidFill>
                  <a:srgbClr val="006BB6"/>
                </a:solidFill>
              </a:rPr>
              <a:t>Scenario: </a:t>
            </a:r>
            <a:r>
              <a:rPr lang="en-US" sz="2300" b="1" dirty="0" err="1">
                <a:solidFill>
                  <a:srgbClr val="006BB6"/>
                </a:solidFill>
              </a:rPr>
              <a:t>standardizzazione</a:t>
            </a:r>
            <a:r>
              <a:rPr lang="en-US" sz="2300" b="1" dirty="0">
                <a:solidFill>
                  <a:srgbClr val="006BB6"/>
                </a:solidFill>
              </a:rPr>
              <a:t> </a:t>
            </a:r>
            <a:r>
              <a:rPr lang="en-US" sz="2300" b="1" dirty="0" err="1">
                <a:solidFill>
                  <a:srgbClr val="006BB6"/>
                </a:solidFill>
              </a:rPr>
              <a:t>dei</a:t>
            </a:r>
            <a:r>
              <a:rPr lang="en-US" sz="2300" b="1" dirty="0">
                <a:solidFill>
                  <a:srgbClr val="006BB6"/>
                </a:solidFill>
              </a:rPr>
              <a:t> </a:t>
            </a:r>
            <a:r>
              <a:rPr lang="en-US" sz="2300" b="1" dirty="0" err="1">
                <a:solidFill>
                  <a:srgbClr val="006BB6"/>
                </a:solidFill>
              </a:rPr>
              <a:t>portali</a:t>
            </a:r>
            <a:r>
              <a:rPr lang="en-US" sz="2300" b="1" dirty="0">
                <a:solidFill>
                  <a:srgbClr val="006BB6"/>
                </a:solidFill>
              </a:rPr>
              <a:t> e </a:t>
            </a:r>
            <a:r>
              <a:rPr lang="en-US" sz="2300" b="1" dirty="0" err="1">
                <a:solidFill>
                  <a:srgbClr val="006BB6"/>
                </a:solidFill>
              </a:rPr>
              <a:t>dei</a:t>
            </a:r>
            <a:r>
              <a:rPr lang="en-US" sz="2300" b="1" dirty="0">
                <a:solidFill>
                  <a:srgbClr val="006BB6"/>
                </a:solidFill>
              </a:rPr>
              <a:t> </a:t>
            </a:r>
            <a:r>
              <a:rPr lang="en-US" sz="2300" b="1" dirty="0" err="1">
                <a:solidFill>
                  <a:srgbClr val="006BB6"/>
                </a:solidFill>
              </a:rPr>
              <a:t>processi</a:t>
            </a:r>
            <a:r>
              <a:rPr lang="en-US" sz="2300" b="1" dirty="0">
                <a:solidFill>
                  <a:srgbClr val="006BB6"/>
                </a:solidFill>
              </a:rPr>
              <a:t> </a:t>
            </a:r>
            <a:r>
              <a:rPr lang="en-US" sz="2300" b="1" dirty="0" err="1">
                <a:solidFill>
                  <a:srgbClr val="006BB6"/>
                </a:solidFill>
              </a:rPr>
              <a:t>delle</a:t>
            </a:r>
            <a:r>
              <a:rPr lang="en-US" sz="2300" b="1" dirty="0">
                <a:solidFill>
                  <a:srgbClr val="006BB6"/>
                </a:solidFill>
              </a:rPr>
              <a:t> </a:t>
            </a:r>
            <a:r>
              <a:rPr lang="en-US" sz="2300" b="1" dirty="0" err="1">
                <a:solidFill>
                  <a:srgbClr val="006BB6"/>
                </a:solidFill>
              </a:rPr>
              <a:t>associazioni</a:t>
            </a:r>
            <a:endParaRPr lang="en-US" sz="2300" b="1" dirty="0">
              <a:solidFill>
                <a:srgbClr val="006BB6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08C7FFE-525A-906F-3203-54F54E1E844B}"/>
              </a:ext>
            </a:extLst>
          </p:cNvPr>
          <p:cNvSpPr txBox="1"/>
          <p:nvPr/>
        </p:nvSpPr>
        <p:spPr>
          <a:xfrm>
            <a:off x="3215174" y="5421851"/>
            <a:ext cx="5761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6BB6"/>
                </a:solidFill>
              </a:rPr>
              <a:t>Un unica </a:t>
            </a:r>
            <a:r>
              <a:rPr lang="en-US" sz="2000" dirty="0" err="1">
                <a:solidFill>
                  <a:srgbClr val="006BB6"/>
                </a:solidFill>
              </a:rPr>
              <a:t>piattaforma</a:t>
            </a:r>
            <a:r>
              <a:rPr lang="en-US" sz="2000" dirty="0">
                <a:solidFill>
                  <a:srgbClr val="006BB6"/>
                </a:solidFill>
              </a:rPr>
              <a:t> per </a:t>
            </a:r>
            <a:r>
              <a:rPr lang="en-US" sz="2000" dirty="0" err="1">
                <a:solidFill>
                  <a:srgbClr val="006BB6"/>
                </a:solidFill>
              </a:rPr>
              <a:t>garantire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servizi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accessibili</a:t>
            </a:r>
            <a:r>
              <a:rPr lang="en-US" sz="2000" dirty="0">
                <a:solidFill>
                  <a:srgbClr val="006BB6"/>
                </a:solidFill>
              </a:rPr>
              <a:t> e standard a </a:t>
            </a:r>
            <a:r>
              <a:rPr lang="en-US" sz="2000" dirty="0" err="1">
                <a:solidFill>
                  <a:srgbClr val="006BB6"/>
                </a:solidFill>
              </a:rPr>
              <a:t>tutte</a:t>
            </a:r>
            <a:r>
              <a:rPr lang="en-US" sz="2000" dirty="0">
                <a:solidFill>
                  <a:srgbClr val="006BB6"/>
                </a:solidFill>
              </a:rPr>
              <a:t> le </a:t>
            </a:r>
            <a:r>
              <a:rPr lang="en-US" sz="2000" dirty="0" err="1">
                <a:solidFill>
                  <a:srgbClr val="006BB6"/>
                </a:solidFill>
              </a:rPr>
              <a:t>associazioni</a:t>
            </a:r>
            <a:r>
              <a:rPr lang="en-US" sz="2000" dirty="0">
                <a:solidFill>
                  <a:srgbClr val="006BB6"/>
                </a:solidFill>
              </a:rPr>
              <a:t> di </a:t>
            </a:r>
            <a:r>
              <a:rPr lang="en-US" sz="2000" dirty="0" err="1">
                <a:solidFill>
                  <a:srgbClr val="006BB6"/>
                </a:solidFill>
              </a:rPr>
              <a:t>Protezione</a:t>
            </a:r>
            <a:r>
              <a:rPr lang="en-US" sz="2000" dirty="0">
                <a:solidFill>
                  <a:srgbClr val="006BB6"/>
                </a:solidFill>
              </a:rPr>
              <a:t> Civile</a:t>
            </a:r>
          </a:p>
        </p:txBody>
      </p:sp>
      <p:pic>
        <p:nvPicPr>
          <p:cNvPr id="9" name="Immagine 8" descr="Immagine che contiene schermata, testo, software, Sito Web&#10;&#10;Descrizione generata automaticamente">
            <a:extLst>
              <a:ext uri="{FF2B5EF4-FFF2-40B4-BE49-F238E27FC236}">
                <a16:creationId xmlns:a16="http://schemas.microsoft.com/office/drawing/2014/main" id="{FD0A9884-3755-ADDC-F284-EA7119356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032" y="2071539"/>
            <a:ext cx="5557935" cy="2926600"/>
          </a:xfrm>
          <a:prstGeom prst="rect">
            <a:avLst/>
          </a:prstGeom>
          <a:ln w="28575">
            <a:solidFill>
              <a:srgbClr val="FF6600"/>
            </a:solidFill>
          </a:ln>
        </p:spPr>
      </p:pic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53D84F88-2D3C-94FC-01F9-36FD036588CA}"/>
              </a:ext>
            </a:extLst>
          </p:cNvPr>
          <p:cNvCxnSpPr>
            <a:cxnSpLocks/>
          </p:cNvCxnSpPr>
          <p:nvPr/>
        </p:nvCxnSpPr>
        <p:spPr>
          <a:xfrm>
            <a:off x="0" y="1107440"/>
            <a:ext cx="12192000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A2B25BD-B916-C7E9-B93A-3C8DDF83E9C3}"/>
              </a:ext>
            </a:extLst>
          </p:cNvPr>
          <p:cNvSpPr txBox="1"/>
          <p:nvPr/>
        </p:nvSpPr>
        <p:spPr>
          <a:xfrm>
            <a:off x="5355770" y="333850"/>
            <a:ext cx="6836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6600"/>
                </a:solidFill>
              </a:rPr>
              <a:t>Tutti </a:t>
            </a:r>
            <a:r>
              <a:rPr lang="en-US" sz="2400" b="1" dirty="0" err="1">
                <a:solidFill>
                  <a:srgbClr val="FF6600"/>
                </a:solidFill>
              </a:rPr>
              <a:t>insieme</a:t>
            </a:r>
            <a:r>
              <a:rPr lang="en-US" sz="2400" b="1" dirty="0">
                <a:solidFill>
                  <a:srgbClr val="FF6600"/>
                </a:solidFill>
              </a:rPr>
              <a:t>… </a:t>
            </a:r>
            <a:r>
              <a:rPr lang="en-US" sz="2400" b="1" dirty="0" err="1">
                <a:solidFill>
                  <a:srgbClr val="FF6600"/>
                </a:solidFill>
              </a:rPr>
              <a:t>informati</a:t>
            </a:r>
            <a:r>
              <a:rPr lang="en-US" sz="2400" b="1" dirty="0">
                <a:solidFill>
                  <a:srgbClr val="FF66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9755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071598C-20DA-1972-B872-9B15AA0C62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BB6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64B0E22-7AE4-1A19-87C8-E59D300363B6}"/>
              </a:ext>
            </a:extLst>
          </p:cNvPr>
          <p:cNvSpPr/>
          <p:nvPr/>
        </p:nvSpPr>
        <p:spPr>
          <a:xfrm>
            <a:off x="0" y="0"/>
            <a:ext cx="2752532" cy="1107440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CIVIL ALERT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948B80-3473-A4AC-DD8E-4FA178E71332}"/>
              </a:ext>
            </a:extLst>
          </p:cNvPr>
          <p:cNvSpPr txBox="1"/>
          <p:nvPr/>
        </p:nvSpPr>
        <p:spPr>
          <a:xfrm>
            <a:off x="778631" y="1428218"/>
            <a:ext cx="1043652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solidFill>
                  <a:srgbClr val="006BB6"/>
                </a:solidFill>
              </a:rPr>
              <a:t>Scenario: </a:t>
            </a:r>
            <a:r>
              <a:rPr lang="en-US" sz="2300" b="1" dirty="0" err="1">
                <a:solidFill>
                  <a:srgbClr val="006BB6"/>
                </a:solidFill>
              </a:rPr>
              <a:t>attivazione</a:t>
            </a:r>
            <a:r>
              <a:rPr lang="en-US" sz="2300" b="1" dirty="0">
                <a:solidFill>
                  <a:srgbClr val="006BB6"/>
                </a:solidFill>
              </a:rPr>
              <a:t> di </a:t>
            </a:r>
            <a:r>
              <a:rPr lang="en-US" sz="2300" b="1" dirty="0" err="1">
                <a:solidFill>
                  <a:srgbClr val="006BB6"/>
                </a:solidFill>
              </a:rPr>
              <a:t>un’emergenza</a:t>
            </a:r>
            <a:r>
              <a:rPr lang="en-US" sz="2300" b="1" dirty="0">
                <a:solidFill>
                  <a:srgbClr val="006BB6"/>
                </a:solidFill>
              </a:rPr>
              <a:t> e </a:t>
            </a:r>
            <a:r>
              <a:rPr lang="en-US" sz="2300" b="1" dirty="0" err="1">
                <a:solidFill>
                  <a:srgbClr val="006BB6"/>
                </a:solidFill>
              </a:rPr>
              <a:t>risposta</a:t>
            </a:r>
            <a:r>
              <a:rPr lang="en-US" sz="2300" b="1" dirty="0">
                <a:solidFill>
                  <a:srgbClr val="006BB6"/>
                </a:solidFill>
              </a:rPr>
              <a:t> </a:t>
            </a:r>
            <a:r>
              <a:rPr lang="en-US" sz="2300" b="1" dirty="0" err="1">
                <a:solidFill>
                  <a:srgbClr val="006BB6"/>
                </a:solidFill>
              </a:rPr>
              <a:t>dei</a:t>
            </a:r>
            <a:r>
              <a:rPr lang="en-US" sz="2300" b="1" dirty="0">
                <a:solidFill>
                  <a:srgbClr val="006BB6"/>
                </a:solidFill>
              </a:rPr>
              <a:t> </a:t>
            </a:r>
            <a:r>
              <a:rPr lang="en-US" sz="2300" b="1" dirty="0" err="1">
                <a:solidFill>
                  <a:srgbClr val="006BB6"/>
                </a:solidFill>
              </a:rPr>
              <a:t>volontari</a:t>
            </a:r>
            <a:endParaRPr lang="en-US" sz="2300" b="1" dirty="0">
              <a:solidFill>
                <a:srgbClr val="006BB6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08C7FFE-525A-906F-3203-54F54E1E844B}"/>
              </a:ext>
            </a:extLst>
          </p:cNvPr>
          <p:cNvSpPr txBox="1"/>
          <p:nvPr/>
        </p:nvSpPr>
        <p:spPr>
          <a:xfrm>
            <a:off x="3215174" y="5421851"/>
            <a:ext cx="5761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6BB6"/>
                </a:solidFill>
              </a:rPr>
              <a:t>Un </a:t>
            </a:r>
            <a:r>
              <a:rPr lang="en-US" sz="2000" dirty="0" err="1">
                <a:solidFill>
                  <a:srgbClr val="006BB6"/>
                </a:solidFill>
              </a:rPr>
              <a:t>sistema</a:t>
            </a:r>
            <a:r>
              <a:rPr lang="en-US" sz="2000" dirty="0">
                <a:solidFill>
                  <a:srgbClr val="006BB6"/>
                </a:solidFill>
              </a:rPr>
              <a:t> di </a:t>
            </a:r>
            <a:r>
              <a:rPr lang="en-US" sz="2000" dirty="0" err="1">
                <a:solidFill>
                  <a:srgbClr val="006BB6"/>
                </a:solidFill>
              </a:rPr>
              <a:t>attivazione</a:t>
            </a:r>
            <a:r>
              <a:rPr lang="en-US" sz="2000" dirty="0">
                <a:solidFill>
                  <a:srgbClr val="006BB6"/>
                </a:solidFill>
              </a:rPr>
              <a:t> standard per la </a:t>
            </a:r>
            <a:r>
              <a:rPr lang="en-US" sz="2000" dirty="0" err="1">
                <a:solidFill>
                  <a:srgbClr val="006BB6"/>
                </a:solidFill>
              </a:rPr>
              <a:t>messa</a:t>
            </a:r>
            <a:r>
              <a:rPr lang="en-US" sz="2000" dirty="0">
                <a:solidFill>
                  <a:srgbClr val="006BB6"/>
                </a:solidFill>
              </a:rPr>
              <a:t> in moto </a:t>
            </a:r>
            <a:r>
              <a:rPr lang="en-US" sz="2000" dirty="0" err="1">
                <a:solidFill>
                  <a:srgbClr val="006BB6"/>
                </a:solidFill>
              </a:rPr>
              <a:t>delle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operazioni</a:t>
            </a:r>
            <a:r>
              <a:rPr lang="en-US" sz="2000" dirty="0">
                <a:solidFill>
                  <a:srgbClr val="006BB6"/>
                </a:solidFill>
              </a:rPr>
              <a:t> di </a:t>
            </a:r>
            <a:r>
              <a:rPr lang="en-US" sz="2000" dirty="0" err="1">
                <a:solidFill>
                  <a:srgbClr val="006BB6"/>
                </a:solidFill>
              </a:rPr>
              <a:t>soccorso</a:t>
            </a:r>
            <a:endParaRPr lang="en-US" sz="2000" dirty="0">
              <a:solidFill>
                <a:srgbClr val="006BB6"/>
              </a:solidFill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16F4D8F1-6989-272E-50D8-B1770AE5930A}"/>
              </a:ext>
            </a:extLst>
          </p:cNvPr>
          <p:cNvGrpSpPr/>
          <p:nvPr/>
        </p:nvGrpSpPr>
        <p:grpSpPr>
          <a:xfrm>
            <a:off x="2309800" y="2085164"/>
            <a:ext cx="7572401" cy="3094619"/>
            <a:chOff x="2351787" y="2085164"/>
            <a:chExt cx="7572401" cy="3094619"/>
          </a:xfrm>
        </p:grpSpPr>
        <p:pic>
          <p:nvPicPr>
            <p:cNvPr id="8" name="Immagine 7" descr="Immagine che contiene testo, schermata, Carattere&#10;&#10;Descrizione generata automaticamente">
              <a:extLst>
                <a:ext uri="{FF2B5EF4-FFF2-40B4-BE49-F238E27FC236}">
                  <a16:creationId xmlns:a16="http://schemas.microsoft.com/office/drawing/2014/main" id="{59249449-16B5-0C38-2206-BB87108F4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1956" y="2706046"/>
              <a:ext cx="3452063" cy="1840692"/>
            </a:xfrm>
            <a:prstGeom prst="rect">
              <a:avLst/>
            </a:prstGeom>
            <a:ln w="28575">
              <a:solidFill>
                <a:srgbClr val="FF6600"/>
              </a:solidFill>
            </a:ln>
          </p:spPr>
        </p:pic>
        <p:pic>
          <p:nvPicPr>
            <p:cNvPr id="11" name="Immagine 10" descr="Immagine che contiene testo, schermata&#10;&#10;Descrizione generata automaticamente">
              <a:extLst>
                <a:ext uri="{FF2B5EF4-FFF2-40B4-BE49-F238E27FC236}">
                  <a16:creationId xmlns:a16="http://schemas.microsoft.com/office/drawing/2014/main" id="{FE484355-89A0-2BD4-99CD-EE281562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8220" y="2125892"/>
              <a:ext cx="1435968" cy="3053891"/>
            </a:xfrm>
            <a:prstGeom prst="rect">
              <a:avLst/>
            </a:prstGeom>
            <a:ln w="28575">
              <a:solidFill>
                <a:srgbClr val="FF6600"/>
              </a:solidFill>
            </a:ln>
          </p:spPr>
        </p:pic>
        <p:pic>
          <p:nvPicPr>
            <p:cNvPr id="13" name="Immagine 12" descr="Immagine che contiene testo, elettronica, schermata&#10;&#10;Descrizione generata automaticamente">
              <a:extLst>
                <a:ext uri="{FF2B5EF4-FFF2-40B4-BE49-F238E27FC236}">
                  <a16:creationId xmlns:a16="http://schemas.microsoft.com/office/drawing/2014/main" id="{8225CFAE-4E10-F7D4-32D5-2DC6D0431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787" y="2085164"/>
              <a:ext cx="1435968" cy="3041729"/>
            </a:xfrm>
            <a:prstGeom prst="rect">
              <a:avLst/>
            </a:prstGeom>
            <a:ln w="28575">
              <a:solidFill>
                <a:srgbClr val="FF6600"/>
              </a:solidFill>
            </a:ln>
          </p:spPr>
        </p:pic>
      </p:grp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CBDF21B7-5AFF-3B20-B0C4-149BD81EAF7D}"/>
              </a:ext>
            </a:extLst>
          </p:cNvPr>
          <p:cNvCxnSpPr>
            <a:cxnSpLocks/>
          </p:cNvCxnSpPr>
          <p:nvPr/>
        </p:nvCxnSpPr>
        <p:spPr>
          <a:xfrm>
            <a:off x="0" y="1107440"/>
            <a:ext cx="12192000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8D702EF-EF6E-ABC8-68E1-C883357D174F}"/>
              </a:ext>
            </a:extLst>
          </p:cNvPr>
          <p:cNvSpPr txBox="1"/>
          <p:nvPr/>
        </p:nvSpPr>
        <p:spPr>
          <a:xfrm>
            <a:off x="2752532" y="333850"/>
            <a:ext cx="943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6600"/>
                </a:solidFill>
              </a:rPr>
              <a:t>Pronti</a:t>
            </a:r>
            <a:r>
              <a:rPr lang="en-US" sz="2400" b="1" dirty="0">
                <a:solidFill>
                  <a:srgbClr val="FF6600"/>
                </a:solidFill>
              </a:rPr>
              <a:t>, </a:t>
            </a:r>
            <a:r>
              <a:rPr lang="en-US" sz="2400" b="1" dirty="0" err="1">
                <a:solidFill>
                  <a:srgbClr val="FF6600"/>
                </a:solidFill>
              </a:rPr>
              <a:t>partenza</a:t>
            </a:r>
            <a:r>
              <a:rPr lang="en-US" sz="2400" b="1" dirty="0">
                <a:solidFill>
                  <a:srgbClr val="FF6600"/>
                </a:solidFill>
              </a:rPr>
              <a:t>… via!</a:t>
            </a:r>
          </a:p>
        </p:txBody>
      </p:sp>
    </p:spTree>
    <p:extLst>
      <p:ext uri="{BB962C8B-B14F-4D97-AF65-F5344CB8AC3E}">
        <p14:creationId xmlns:p14="http://schemas.microsoft.com/office/powerpoint/2010/main" val="12546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071598C-20DA-1972-B872-9B15AA0C62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BB6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64B0E22-7AE4-1A19-87C8-E59D300363B6}"/>
              </a:ext>
            </a:extLst>
          </p:cNvPr>
          <p:cNvSpPr/>
          <p:nvPr/>
        </p:nvSpPr>
        <p:spPr>
          <a:xfrm>
            <a:off x="0" y="0"/>
            <a:ext cx="2752532" cy="1107440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LOCATE ME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948B80-3473-A4AC-DD8E-4FA178E71332}"/>
              </a:ext>
            </a:extLst>
          </p:cNvPr>
          <p:cNvSpPr txBox="1"/>
          <p:nvPr/>
        </p:nvSpPr>
        <p:spPr>
          <a:xfrm>
            <a:off x="778631" y="1428218"/>
            <a:ext cx="1043652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solidFill>
                  <a:srgbClr val="006BB6"/>
                </a:solidFill>
              </a:rPr>
              <a:t>Scenario: </a:t>
            </a:r>
            <a:r>
              <a:rPr lang="en-US" sz="2300" b="1" dirty="0" err="1">
                <a:solidFill>
                  <a:srgbClr val="006BB6"/>
                </a:solidFill>
              </a:rPr>
              <a:t>gestione</a:t>
            </a:r>
            <a:r>
              <a:rPr lang="en-US" sz="2300" b="1" dirty="0">
                <a:solidFill>
                  <a:srgbClr val="006BB6"/>
                </a:solidFill>
              </a:rPr>
              <a:t> </a:t>
            </a:r>
            <a:r>
              <a:rPr lang="en-US" sz="2300" b="1" dirty="0" err="1">
                <a:solidFill>
                  <a:srgbClr val="006BB6"/>
                </a:solidFill>
              </a:rPr>
              <a:t>dei</a:t>
            </a:r>
            <a:r>
              <a:rPr lang="en-US" sz="2300" b="1" dirty="0">
                <a:solidFill>
                  <a:srgbClr val="006BB6"/>
                </a:solidFill>
              </a:rPr>
              <a:t> </a:t>
            </a:r>
            <a:r>
              <a:rPr lang="en-US" sz="2300" b="1" dirty="0" err="1">
                <a:solidFill>
                  <a:srgbClr val="006BB6"/>
                </a:solidFill>
              </a:rPr>
              <a:t>volontari</a:t>
            </a:r>
            <a:r>
              <a:rPr lang="en-US" sz="2300" b="1" dirty="0">
                <a:solidFill>
                  <a:srgbClr val="006BB6"/>
                </a:solidFill>
              </a:rPr>
              <a:t> </a:t>
            </a:r>
            <a:r>
              <a:rPr lang="en-US" sz="2300" b="1" dirty="0" err="1">
                <a:solidFill>
                  <a:srgbClr val="006BB6"/>
                </a:solidFill>
              </a:rPr>
              <a:t>all’interno</a:t>
            </a:r>
            <a:r>
              <a:rPr lang="en-US" sz="2300" b="1" dirty="0">
                <a:solidFill>
                  <a:srgbClr val="006BB6"/>
                </a:solidFill>
              </a:rPr>
              <a:t> </a:t>
            </a:r>
            <a:r>
              <a:rPr lang="en-US" sz="2300" b="1" dirty="0" err="1">
                <a:solidFill>
                  <a:srgbClr val="006BB6"/>
                </a:solidFill>
              </a:rPr>
              <a:t>dell’area</a:t>
            </a:r>
            <a:r>
              <a:rPr lang="en-US" sz="2300" b="1" dirty="0">
                <a:solidFill>
                  <a:srgbClr val="006BB6"/>
                </a:solidFill>
              </a:rPr>
              <a:t> di </a:t>
            </a:r>
            <a:r>
              <a:rPr lang="en-US" sz="2300" b="1" dirty="0" err="1">
                <a:solidFill>
                  <a:srgbClr val="006BB6"/>
                </a:solidFill>
              </a:rPr>
              <a:t>intervento</a:t>
            </a:r>
            <a:endParaRPr lang="en-US" sz="2300" b="1" dirty="0">
              <a:solidFill>
                <a:srgbClr val="006BB6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08C7FFE-525A-906F-3203-54F54E1E844B}"/>
              </a:ext>
            </a:extLst>
          </p:cNvPr>
          <p:cNvSpPr txBox="1"/>
          <p:nvPr/>
        </p:nvSpPr>
        <p:spPr>
          <a:xfrm>
            <a:off x="3215174" y="5421851"/>
            <a:ext cx="57616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6BB6"/>
                </a:solidFill>
              </a:rPr>
              <a:t>Gestione</a:t>
            </a:r>
            <a:r>
              <a:rPr lang="en-US" sz="2000" dirty="0">
                <a:solidFill>
                  <a:srgbClr val="006BB6"/>
                </a:solidFill>
              </a:rPr>
              <a:t> del </a:t>
            </a:r>
            <a:r>
              <a:rPr lang="en-US" sz="2000" dirty="0" err="1">
                <a:solidFill>
                  <a:srgbClr val="006BB6"/>
                </a:solidFill>
              </a:rPr>
              <a:t>territorio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soggetto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all’intervento</a:t>
            </a:r>
            <a:r>
              <a:rPr lang="en-US" sz="2000" dirty="0">
                <a:solidFill>
                  <a:srgbClr val="006BB6"/>
                </a:solidFill>
              </a:rPr>
              <a:t>, </a:t>
            </a:r>
            <a:r>
              <a:rPr lang="en-US" sz="2000" dirty="0" err="1">
                <a:solidFill>
                  <a:srgbClr val="006BB6"/>
                </a:solidFill>
              </a:rPr>
              <a:t>segnalazione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della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posizione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dei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volontari</a:t>
            </a:r>
            <a:r>
              <a:rPr lang="en-US" sz="2000" dirty="0">
                <a:solidFill>
                  <a:srgbClr val="006BB6"/>
                </a:solidFill>
              </a:rPr>
              <a:t> e di </a:t>
            </a:r>
            <a:r>
              <a:rPr lang="en-US" sz="2000" dirty="0" err="1">
                <a:solidFill>
                  <a:srgbClr val="006BB6"/>
                </a:solidFill>
              </a:rPr>
              <a:t>possibili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pericoli</a:t>
            </a:r>
            <a:endParaRPr lang="en-US" sz="2000" dirty="0">
              <a:solidFill>
                <a:srgbClr val="006BB6"/>
              </a:solidFill>
            </a:endParaRP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4536FF09-8138-C177-1981-9EE2E821F6B9}"/>
              </a:ext>
            </a:extLst>
          </p:cNvPr>
          <p:cNvGrpSpPr/>
          <p:nvPr/>
        </p:nvGrpSpPr>
        <p:grpSpPr>
          <a:xfrm>
            <a:off x="2663181" y="2044360"/>
            <a:ext cx="6865638" cy="3207625"/>
            <a:chOff x="3223242" y="2044360"/>
            <a:chExt cx="6865638" cy="3207625"/>
          </a:xfrm>
        </p:grpSpPr>
        <p:pic>
          <p:nvPicPr>
            <p:cNvPr id="7" name="Immagine 6" descr="Immagine che contiene testo, schermata, mappa&#10;&#10;Descrizione generata automaticamente">
              <a:extLst>
                <a:ext uri="{FF2B5EF4-FFF2-40B4-BE49-F238E27FC236}">
                  <a16:creationId xmlns:a16="http://schemas.microsoft.com/office/drawing/2014/main" id="{FFC59B6C-8872-52A5-E0FC-860086900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3242" y="2044360"/>
              <a:ext cx="1665784" cy="3207625"/>
            </a:xfrm>
            <a:prstGeom prst="rect">
              <a:avLst/>
            </a:prstGeom>
            <a:ln w="28575">
              <a:solidFill>
                <a:srgbClr val="FF6600"/>
              </a:solidFill>
            </a:ln>
          </p:spPr>
        </p:pic>
        <p:pic>
          <p:nvPicPr>
            <p:cNvPr id="15" name="Immagine 14" descr="Immagine che contiene testo, Carattere, schermata&#10;&#10;Descrizione generata automaticamente">
              <a:extLst>
                <a:ext uri="{FF2B5EF4-FFF2-40B4-BE49-F238E27FC236}">
                  <a16:creationId xmlns:a16="http://schemas.microsoft.com/office/drawing/2014/main" id="{C5946EBB-1068-D9F4-AA9B-A1248373A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482" y="3135682"/>
              <a:ext cx="4724398" cy="1338262"/>
            </a:xfrm>
            <a:prstGeom prst="rect">
              <a:avLst/>
            </a:prstGeom>
            <a:ln w="28575">
              <a:solidFill>
                <a:srgbClr val="FF6600"/>
              </a:solidFill>
            </a:ln>
          </p:spPr>
        </p:pic>
      </p:grp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EF5DB37C-6BD9-3DF7-F8F9-EF1AE5F6FB80}"/>
              </a:ext>
            </a:extLst>
          </p:cNvPr>
          <p:cNvCxnSpPr>
            <a:cxnSpLocks/>
          </p:cNvCxnSpPr>
          <p:nvPr/>
        </p:nvCxnSpPr>
        <p:spPr>
          <a:xfrm>
            <a:off x="0" y="1107440"/>
            <a:ext cx="12192000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CDC69A8-FF95-587A-87BB-9921C95D7EBE}"/>
              </a:ext>
            </a:extLst>
          </p:cNvPr>
          <p:cNvSpPr txBox="1"/>
          <p:nvPr/>
        </p:nvSpPr>
        <p:spPr>
          <a:xfrm>
            <a:off x="2752532" y="333850"/>
            <a:ext cx="9439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6600"/>
                </a:solidFill>
              </a:rPr>
              <a:t>Dimmi</a:t>
            </a:r>
            <a:r>
              <a:rPr lang="en-US" sz="2400" b="1" dirty="0">
                <a:solidFill>
                  <a:srgbClr val="FF6600"/>
                </a:solidFill>
              </a:rPr>
              <a:t> dove vai e </a:t>
            </a:r>
            <a:r>
              <a:rPr lang="en-US" sz="2400" b="1" dirty="0" err="1">
                <a:solidFill>
                  <a:srgbClr val="FF6600"/>
                </a:solidFill>
              </a:rPr>
              <a:t>ti</a:t>
            </a:r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err="1">
                <a:solidFill>
                  <a:srgbClr val="FF6600"/>
                </a:solidFill>
              </a:rPr>
              <a:t>dirò</a:t>
            </a:r>
            <a:r>
              <a:rPr lang="en-US" sz="2400" b="1" dirty="0">
                <a:solidFill>
                  <a:srgbClr val="FF6600"/>
                </a:solidFill>
              </a:rPr>
              <a:t> chi sei</a:t>
            </a:r>
          </a:p>
        </p:txBody>
      </p:sp>
    </p:spTree>
    <p:extLst>
      <p:ext uri="{BB962C8B-B14F-4D97-AF65-F5344CB8AC3E}">
        <p14:creationId xmlns:p14="http://schemas.microsoft.com/office/powerpoint/2010/main" val="27646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071598C-20DA-1972-B872-9B15AA0C62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BB6"/>
              </a:solidFill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61407CF0-51A3-2A6C-364F-519F5C9282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b="1" dirty="0">
                <a:latin typeface="Aharoni" panose="02010803020104030203" pitchFamily="2" charset="-79"/>
                <a:cs typeface="Aharoni" panose="02010803020104030203" pitchFamily="2" charset="-79"/>
              </a:rPr>
              <a:t>UN UFFICIO INTORNO A TE</a:t>
            </a:r>
          </a:p>
        </p:txBody>
      </p:sp>
    </p:spTree>
    <p:extLst>
      <p:ext uri="{BB962C8B-B14F-4D97-AF65-F5344CB8AC3E}">
        <p14:creationId xmlns:p14="http://schemas.microsoft.com/office/powerpoint/2010/main" val="266058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071598C-20DA-1972-B872-9B15AA0C62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64B0E22-7AE4-1A19-87C8-E59D300363B6}"/>
              </a:ext>
            </a:extLst>
          </p:cNvPr>
          <p:cNvSpPr/>
          <p:nvPr/>
        </p:nvSpPr>
        <p:spPr>
          <a:xfrm>
            <a:off x="0" y="0"/>
            <a:ext cx="6540759" cy="1107440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 UN UFFICIO INTORNO A TE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948B80-3473-A4AC-DD8E-4FA178E71332}"/>
              </a:ext>
            </a:extLst>
          </p:cNvPr>
          <p:cNvSpPr txBox="1"/>
          <p:nvPr/>
        </p:nvSpPr>
        <p:spPr>
          <a:xfrm>
            <a:off x="877739" y="1372098"/>
            <a:ext cx="1043652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solidFill>
                  <a:srgbClr val="006BB6"/>
                </a:solidFill>
              </a:rPr>
              <a:t>Scenario: </a:t>
            </a:r>
            <a:r>
              <a:rPr lang="en-US" sz="2300" b="1" dirty="0" err="1">
                <a:solidFill>
                  <a:srgbClr val="006BB6"/>
                </a:solidFill>
              </a:rPr>
              <a:t>emergenza</a:t>
            </a:r>
            <a:r>
              <a:rPr lang="en-US" sz="2300" b="1" dirty="0">
                <a:solidFill>
                  <a:srgbClr val="006BB6"/>
                </a:solidFill>
              </a:rPr>
              <a:t> in </a:t>
            </a:r>
            <a:r>
              <a:rPr lang="en-US" sz="2300" b="1" dirty="0" err="1">
                <a:solidFill>
                  <a:srgbClr val="006BB6"/>
                </a:solidFill>
              </a:rPr>
              <a:t>assenza</a:t>
            </a:r>
            <a:r>
              <a:rPr lang="en-US" sz="2300" b="1" dirty="0">
                <a:solidFill>
                  <a:srgbClr val="006BB6"/>
                </a:solidFill>
              </a:rPr>
              <a:t> di </a:t>
            </a:r>
            <a:r>
              <a:rPr lang="en-US" sz="2300" b="1" dirty="0" err="1">
                <a:solidFill>
                  <a:srgbClr val="006BB6"/>
                </a:solidFill>
              </a:rPr>
              <a:t>energia</a:t>
            </a:r>
            <a:r>
              <a:rPr lang="en-US" sz="2300" b="1" dirty="0">
                <a:solidFill>
                  <a:srgbClr val="006BB6"/>
                </a:solidFill>
              </a:rPr>
              <a:t>, </a:t>
            </a:r>
            <a:r>
              <a:rPr lang="en-US" sz="2300" b="1" dirty="0" err="1">
                <a:solidFill>
                  <a:srgbClr val="006BB6"/>
                </a:solidFill>
              </a:rPr>
              <a:t>comunicazione</a:t>
            </a:r>
            <a:r>
              <a:rPr lang="en-US" sz="2300" b="1" dirty="0">
                <a:solidFill>
                  <a:srgbClr val="006BB6"/>
                </a:solidFill>
              </a:rPr>
              <a:t> e </a:t>
            </a:r>
            <a:r>
              <a:rPr lang="en-US" sz="2300" b="1" dirty="0" err="1">
                <a:solidFill>
                  <a:srgbClr val="006BB6"/>
                </a:solidFill>
              </a:rPr>
              <a:t>scarsa</a:t>
            </a:r>
            <a:r>
              <a:rPr lang="en-US" sz="2300" b="1" dirty="0">
                <a:solidFill>
                  <a:srgbClr val="006BB6"/>
                </a:solidFill>
              </a:rPr>
              <a:t> </a:t>
            </a:r>
            <a:r>
              <a:rPr lang="en-US" sz="2300" b="1" dirty="0" err="1">
                <a:solidFill>
                  <a:srgbClr val="006BB6"/>
                </a:solidFill>
              </a:rPr>
              <a:t>accessibilità</a:t>
            </a:r>
            <a:endParaRPr lang="en-US" sz="2300" b="1" dirty="0">
              <a:solidFill>
                <a:srgbClr val="006BB6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08C7FFE-525A-906F-3203-54F54E1E844B}"/>
              </a:ext>
            </a:extLst>
          </p:cNvPr>
          <p:cNvSpPr txBox="1"/>
          <p:nvPr/>
        </p:nvSpPr>
        <p:spPr>
          <a:xfrm>
            <a:off x="3215174" y="5575738"/>
            <a:ext cx="57616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6BB6"/>
                </a:solidFill>
              </a:rPr>
              <a:t>Tenda </a:t>
            </a:r>
            <a:r>
              <a:rPr lang="en-US" sz="2000" dirty="0" err="1">
                <a:solidFill>
                  <a:srgbClr val="006BB6"/>
                </a:solidFill>
              </a:rPr>
              <a:t>tecnologica</a:t>
            </a:r>
            <a:r>
              <a:rPr lang="en-US" sz="2000" dirty="0">
                <a:solidFill>
                  <a:srgbClr val="006BB6"/>
                </a:solidFill>
              </a:rPr>
              <a:t>, </a:t>
            </a:r>
            <a:r>
              <a:rPr lang="en-US" sz="2000" dirty="0" err="1">
                <a:solidFill>
                  <a:srgbClr val="006BB6"/>
                </a:solidFill>
              </a:rPr>
              <a:t>trasportabile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manualmente</a:t>
            </a:r>
            <a:r>
              <a:rPr lang="en-US" sz="2000" dirty="0">
                <a:solidFill>
                  <a:srgbClr val="006BB6"/>
                </a:solidFill>
              </a:rPr>
              <a:t>, </a:t>
            </a:r>
            <a:r>
              <a:rPr lang="en-US" sz="2000" dirty="0" err="1">
                <a:solidFill>
                  <a:srgbClr val="006BB6"/>
                </a:solidFill>
              </a:rPr>
              <a:t>energicamente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autonoma</a:t>
            </a:r>
            <a:r>
              <a:rPr lang="en-US" sz="2000" dirty="0">
                <a:solidFill>
                  <a:srgbClr val="006BB6"/>
                </a:solidFill>
              </a:rPr>
              <a:t>, punto di </a:t>
            </a:r>
            <a:r>
              <a:rPr lang="en-US" sz="2000" dirty="0" err="1">
                <a:solidFill>
                  <a:srgbClr val="006BB6"/>
                </a:solidFill>
              </a:rPr>
              <a:t>comunicazione</a:t>
            </a:r>
            <a:r>
              <a:rPr lang="en-US" sz="2000" dirty="0">
                <a:solidFill>
                  <a:srgbClr val="006BB6"/>
                </a:solidFill>
              </a:rPr>
              <a:t>, </a:t>
            </a:r>
            <a:r>
              <a:rPr lang="en-US" sz="2000" dirty="0" err="1">
                <a:solidFill>
                  <a:srgbClr val="006BB6"/>
                </a:solidFill>
              </a:rPr>
              <a:t>monitoraggio</a:t>
            </a:r>
            <a:r>
              <a:rPr lang="en-US" sz="2000" dirty="0">
                <a:solidFill>
                  <a:srgbClr val="006BB6"/>
                </a:solidFill>
              </a:rPr>
              <a:t> e alert</a:t>
            </a:r>
          </a:p>
        </p:txBody>
      </p:sp>
      <p:pic>
        <p:nvPicPr>
          <p:cNvPr id="11" name="WhatsApp Video 2023-05-15 at 16.08.00">
            <a:hlinkClick r:id="" action="ppaction://media"/>
            <a:extLst>
              <a:ext uri="{FF2B5EF4-FFF2-40B4-BE49-F238E27FC236}">
                <a16:creationId xmlns:a16="http://schemas.microsoft.com/office/drawing/2014/main" id="{3373AF8D-1711-1898-3B84-B7E886AE18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4398" y="2174412"/>
            <a:ext cx="5303203" cy="3002108"/>
          </a:xfrm>
          <a:prstGeom prst="rect">
            <a:avLst/>
          </a:prstGeom>
          <a:ln w="28575">
            <a:solidFill>
              <a:srgbClr val="FF6600"/>
            </a:solidFill>
          </a:ln>
        </p:spPr>
      </p:pic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050669D5-205A-4AAF-5D00-93F300EAEEED}"/>
              </a:ext>
            </a:extLst>
          </p:cNvPr>
          <p:cNvCxnSpPr>
            <a:cxnSpLocks/>
          </p:cNvCxnSpPr>
          <p:nvPr/>
        </p:nvCxnSpPr>
        <p:spPr>
          <a:xfrm>
            <a:off x="0" y="1107440"/>
            <a:ext cx="12192000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A6A6434-A388-C41F-079D-48E920FF76C8}"/>
              </a:ext>
            </a:extLst>
          </p:cNvPr>
          <p:cNvSpPr txBox="1"/>
          <p:nvPr/>
        </p:nvSpPr>
        <p:spPr>
          <a:xfrm>
            <a:off x="6540758" y="322888"/>
            <a:ext cx="5651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6600"/>
                </a:solidFill>
              </a:rPr>
              <a:t>Tel chi </a:t>
            </a:r>
            <a:r>
              <a:rPr lang="en-US" sz="2400" b="1" dirty="0" err="1">
                <a:solidFill>
                  <a:srgbClr val="FF6600"/>
                </a:solidFill>
              </a:rPr>
              <a:t>el</a:t>
            </a:r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err="1">
                <a:solidFill>
                  <a:srgbClr val="FF6600"/>
                </a:solidFill>
              </a:rPr>
              <a:t>telùn</a:t>
            </a:r>
            <a:endParaRPr lang="en-US" sz="24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509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79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071598C-20DA-1972-B872-9B15AA0C62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BB6"/>
              </a:solidFill>
            </a:endParaRPr>
          </a:p>
        </p:txBody>
      </p:sp>
      <p:pic>
        <p:nvPicPr>
          <p:cNvPr id="22" name="Immagine 21" descr="Immagine che contiene vestiti, disegno, cartone animato, schizzo&#10;&#10;Descrizione generata automaticamente">
            <a:extLst>
              <a:ext uri="{FF2B5EF4-FFF2-40B4-BE49-F238E27FC236}">
                <a16:creationId xmlns:a16="http://schemas.microsoft.com/office/drawing/2014/main" id="{E262EF06-678B-F29D-F959-52ADF670B2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325" y="2083601"/>
            <a:ext cx="5171739" cy="685800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B64B0E22-7AE4-1A19-87C8-E59D300363B6}"/>
              </a:ext>
            </a:extLst>
          </p:cNvPr>
          <p:cNvSpPr/>
          <p:nvPr/>
        </p:nvSpPr>
        <p:spPr>
          <a:xfrm>
            <a:off x="0" y="0"/>
            <a:ext cx="2743200" cy="1107440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 CONTESTO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69800C1-A837-9135-627A-F872AF754912}"/>
              </a:ext>
            </a:extLst>
          </p:cNvPr>
          <p:cNvSpPr txBox="1"/>
          <p:nvPr/>
        </p:nvSpPr>
        <p:spPr>
          <a:xfrm>
            <a:off x="0" y="1229360"/>
            <a:ext cx="4043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6BB6"/>
                </a:solidFill>
              </a:rPr>
              <a:t>…dall’esperienza del passato…</a:t>
            </a:r>
          </a:p>
        </p:txBody>
      </p:sp>
      <p:pic>
        <p:nvPicPr>
          <p:cNvPr id="18" name="Immagine 17" descr="Immagine che contiene aria aperta, casa, notte, luce&#10;&#10;Descrizione generata automaticamente">
            <a:extLst>
              <a:ext uri="{FF2B5EF4-FFF2-40B4-BE49-F238E27FC236}">
                <a16:creationId xmlns:a16="http://schemas.microsoft.com/office/drawing/2014/main" id="{4656ED9F-FB1C-1FF5-BADF-8207115B3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182" y="2149787"/>
            <a:ext cx="2757269" cy="2067952"/>
          </a:xfrm>
          <a:prstGeom prst="rect">
            <a:avLst/>
          </a:prstGeom>
          <a:ln w="57150">
            <a:solidFill>
              <a:srgbClr val="006BB6"/>
            </a:solidFill>
          </a:ln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BA021D9-F186-B4C2-BB9C-A3B57AD71F7C}"/>
              </a:ext>
            </a:extLst>
          </p:cNvPr>
          <p:cNvSpPr txBox="1"/>
          <p:nvPr/>
        </p:nvSpPr>
        <p:spPr>
          <a:xfrm>
            <a:off x="8115782" y="6296204"/>
            <a:ext cx="392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6BB6"/>
                </a:solidFill>
              </a:rPr>
              <a:t>…all’innovazione per il futuro</a:t>
            </a:r>
          </a:p>
        </p:txBody>
      </p:sp>
      <p:pic>
        <p:nvPicPr>
          <p:cNvPr id="20" name="Immagine 19" descr="Immagine che contiene fiore, Policromia, rosso&#10;&#10;Descrizione generata automaticamente">
            <a:extLst>
              <a:ext uri="{FF2B5EF4-FFF2-40B4-BE49-F238E27FC236}">
                <a16:creationId xmlns:a16="http://schemas.microsoft.com/office/drawing/2014/main" id="{15B67645-9E9A-D402-A8D9-85A9476AB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833" y="2149787"/>
            <a:ext cx="2757269" cy="2067952"/>
          </a:xfrm>
          <a:prstGeom prst="rect">
            <a:avLst/>
          </a:prstGeom>
          <a:ln w="57150">
            <a:solidFill>
              <a:srgbClr val="006BB6"/>
            </a:solidFill>
          </a:ln>
        </p:spPr>
      </p:pic>
      <p:pic>
        <p:nvPicPr>
          <p:cNvPr id="16" name="Immagine 15" descr="Immagine che contiene aria aperta, cielo, casa, edificio&#10;&#10;Descrizione generata automaticamente">
            <a:extLst>
              <a:ext uri="{FF2B5EF4-FFF2-40B4-BE49-F238E27FC236}">
                <a16:creationId xmlns:a16="http://schemas.microsoft.com/office/drawing/2014/main" id="{136CCF2A-79F1-B45F-247B-29C93F683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08" y="3814548"/>
            <a:ext cx="2757269" cy="2019138"/>
          </a:xfrm>
          <a:prstGeom prst="rect">
            <a:avLst/>
          </a:prstGeom>
          <a:ln w="57150">
            <a:solidFill>
              <a:srgbClr val="006BB6"/>
            </a:solidFill>
          </a:ln>
        </p:spPr>
      </p:pic>
      <p:pic>
        <p:nvPicPr>
          <p:cNvPr id="21" name="Immagine 20" descr="Immagine che contiene aria aperta, inverno, natura, paesaggio">
            <a:extLst>
              <a:ext uri="{FF2B5EF4-FFF2-40B4-BE49-F238E27FC236}">
                <a16:creationId xmlns:a16="http://schemas.microsoft.com/office/drawing/2014/main" id="{7088367B-3778-FA3D-E1CC-CA97484A73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/>
          <a:stretch/>
        </p:blipFill>
        <p:spPr>
          <a:xfrm>
            <a:off x="1573484" y="2149788"/>
            <a:ext cx="2757269" cy="2067951"/>
          </a:xfrm>
          <a:prstGeom prst="rect">
            <a:avLst/>
          </a:prstGeom>
          <a:ln w="57150">
            <a:solidFill>
              <a:srgbClr val="006BB6"/>
            </a:solidFill>
          </a:ln>
        </p:spPr>
      </p:pic>
      <p:pic>
        <p:nvPicPr>
          <p:cNvPr id="8" name="Immagine 7" descr="Immagine che contiene aria aperta, terreno, Veicolo terrestre, veicolo&#10;&#10;Descrizione generata automaticamente">
            <a:extLst>
              <a:ext uri="{FF2B5EF4-FFF2-40B4-BE49-F238E27FC236}">
                <a16:creationId xmlns:a16="http://schemas.microsoft.com/office/drawing/2014/main" id="{7924DC5E-0E26-F6FE-39F9-1FEFADF309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78"/>
          <a:stretch/>
        </p:blipFill>
        <p:spPr>
          <a:xfrm>
            <a:off x="3156659" y="3814548"/>
            <a:ext cx="2757269" cy="2019138"/>
          </a:xfrm>
          <a:prstGeom prst="rect">
            <a:avLst/>
          </a:prstGeom>
          <a:ln w="57150">
            <a:solidFill>
              <a:srgbClr val="006BB6"/>
            </a:solidFill>
          </a:ln>
        </p:spPr>
      </p:pic>
    </p:spTree>
    <p:extLst>
      <p:ext uri="{BB962C8B-B14F-4D97-AF65-F5344CB8AC3E}">
        <p14:creationId xmlns:p14="http://schemas.microsoft.com/office/powerpoint/2010/main" val="1700930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071598C-20DA-1972-B872-9B15AA0C62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BB6"/>
              </a:solidFill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61407CF0-51A3-2A6C-364F-519F5C9282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b="1" dirty="0">
                <a:latin typeface="Aharoni" panose="02010803020104030203" pitchFamily="2" charset="-79"/>
                <a:cs typeface="Aharoni" panose="02010803020104030203" pitchFamily="2" charset="-79"/>
              </a:rPr>
              <a:t>LA BELLEZZA SALVERA’ IL MONDO</a:t>
            </a:r>
          </a:p>
        </p:txBody>
      </p:sp>
    </p:spTree>
    <p:extLst>
      <p:ext uri="{BB962C8B-B14F-4D97-AF65-F5344CB8AC3E}">
        <p14:creationId xmlns:p14="http://schemas.microsoft.com/office/powerpoint/2010/main" val="1543195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071598C-20DA-1972-B872-9B15AA0C62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64B0E22-7AE4-1A19-87C8-E59D300363B6}"/>
              </a:ext>
            </a:extLst>
          </p:cNvPr>
          <p:cNvSpPr/>
          <p:nvPr/>
        </p:nvSpPr>
        <p:spPr>
          <a:xfrm>
            <a:off x="0" y="0"/>
            <a:ext cx="8229600" cy="1107440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LA BELLEZZA SALVERA’ IL MONDO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948B80-3473-A4AC-DD8E-4FA178E71332}"/>
              </a:ext>
            </a:extLst>
          </p:cNvPr>
          <p:cNvSpPr txBox="1"/>
          <p:nvPr/>
        </p:nvSpPr>
        <p:spPr>
          <a:xfrm>
            <a:off x="877739" y="1372098"/>
            <a:ext cx="1043652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solidFill>
                  <a:srgbClr val="006BB6"/>
                </a:solidFill>
              </a:rPr>
              <a:t>Scenario: </a:t>
            </a:r>
            <a:r>
              <a:rPr lang="en-US" sz="2300" b="1" dirty="0" err="1">
                <a:solidFill>
                  <a:srgbClr val="006BB6"/>
                </a:solidFill>
              </a:rPr>
              <a:t>gestione</a:t>
            </a:r>
            <a:r>
              <a:rPr lang="en-US" sz="2300" b="1" dirty="0">
                <a:solidFill>
                  <a:srgbClr val="006BB6"/>
                </a:solidFill>
              </a:rPr>
              <a:t> e </a:t>
            </a:r>
            <a:r>
              <a:rPr lang="en-US" sz="2300" b="1" dirty="0" err="1">
                <a:solidFill>
                  <a:srgbClr val="006BB6"/>
                </a:solidFill>
              </a:rPr>
              <a:t>schedatura</a:t>
            </a:r>
            <a:r>
              <a:rPr lang="en-US" sz="2300" b="1" dirty="0">
                <a:solidFill>
                  <a:srgbClr val="006BB6"/>
                </a:solidFill>
              </a:rPr>
              <a:t> </a:t>
            </a:r>
            <a:r>
              <a:rPr lang="en-US" sz="2300" b="1" dirty="0" err="1">
                <a:solidFill>
                  <a:srgbClr val="006BB6"/>
                </a:solidFill>
              </a:rPr>
              <a:t>dei</a:t>
            </a:r>
            <a:r>
              <a:rPr lang="en-US" sz="2300" b="1" dirty="0">
                <a:solidFill>
                  <a:srgbClr val="006BB6"/>
                </a:solidFill>
              </a:rPr>
              <a:t> </a:t>
            </a:r>
            <a:r>
              <a:rPr lang="en-US" sz="2300" b="1" dirty="0" err="1">
                <a:solidFill>
                  <a:srgbClr val="006BB6"/>
                </a:solidFill>
              </a:rPr>
              <a:t>beni</a:t>
            </a:r>
            <a:r>
              <a:rPr lang="en-US" sz="2300" b="1" dirty="0">
                <a:solidFill>
                  <a:srgbClr val="006BB6"/>
                </a:solidFill>
              </a:rPr>
              <a:t> </a:t>
            </a:r>
            <a:r>
              <a:rPr lang="en-US" sz="2300" b="1" dirty="0" err="1">
                <a:solidFill>
                  <a:srgbClr val="006BB6"/>
                </a:solidFill>
              </a:rPr>
              <a:t>culturali</a:t>
            </a:r>
            <a:r>
              <a:rPr lang="en-US" sz="2300" b="1" dirty="0">
                <a:solidFill>
                  <a:srgbClr val="006BB6"/>
                </a:solidFill>
              </a:rPr>
              <a:t>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08C7FFE-525A-906F-3203-54F54E1E844B}"/>
              </a:ext>
            </a:extLst>
          </p:cNvPr>
          <p:cNvSpPr txBox="1"/>
          <p:nvPr/>
        </p:nvSpPr>
        <p:spPr>
          <a:xfrm>
            <a:off x="3432110" y="5575738"/>
            <a:ext cx="5327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6BB6"/>
                </a:solidFill>
              </a:rPr>
              <a:t>Sistema </a:t>
            </a:r>
            <a:r>
              <a:rPr lang="en-US" sz="2000" dirty="0" err="1">
                <a:solidFill>
                  <a:srgbClr val="006BB6"/>
                </a:solidFill>
              </a:rPr>
              <a:t>informatizzato</a:t>
            </a:r>
            <a:r>
              <a:rPr lang="en-US" sz="2000" dirty="0">
                <a:solidFill>
                  <a:srgbClr val="006BB6"/>
                </a:solidFill>
              </a:rPr>
              <a:t> per la </a:t>
            </a:r>
            <a:r>
              <a:rPr lang="en-US" sz="2000" dirty="0" err="1">
                <a:solidFill>
                  <a:srgbClr val="006BB6"/>
                </a:solidFill>
              </a:rPr>
              <a:t>schedatura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dei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beni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culturali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recuperati</a:t>
            </a:r>
            <a:r>
              <a:rPr lang="en-US" sz="2000" dirty="0">
                <a:solidFill>
                  <a:srgbClr val="006BB6"/>
                </a:solidFill>
              </a:rPr>
              <a:t> sui </a:t>
            </a:r>
            <a:r>
              <a:rPr lang="en-US" sz="2000" dirty="0" err="1">
                <a:solidFill>
                  <a:srgbClr val="006BB6"/>
                </a:solidFill>
              </a:rPr>
              <a:t>luoghi</a:t>
            </a:r>
            <a:r>
              <a:rPr lang="en-US" sz="2000" dirty="0">
                <a:solidFill>
                  <a:srgbClr val="006BB6"/>
                </a:solidFill>
              </a:rPr>
              <a:t> di </a:t>
            </a:r>
            <a:r>
              <a:rPr lang="en-US" sz="2000" dirty="0" err="1">
                <a:solidFill>
                  <a:srgbClr val="006BB6"/>
                </a:solidFill>
              </a:rPr>
              <a:t>intervento</a:t>
            </a:r>
            <a:endParaRPr lang="en-US" sz="2000" dirty="0">
              <a:solidFill>
                <a:srgbClr val="006BB6"/>
              </a:solidFill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7B613BA2-92B9-36BC-25F0-7FFC936AF6F6}"/>
              </a:ext>
            </a:extLst>
          </p:cNvPr>
          <p:cNvGrpSpPr/>
          <p:nvPr/>
        </p:nvGrpSpPr>
        <p:grpSpPr>
          <a:xfrm>
            <a:off x="1274789" y="2152755"/>
            <a:ext cx="9642421" cy="2904335"/>
            <a:chOff x="1147665" y="2575975"/>
            <a:chExt cx="8052319" cy="2425390"/>
          </a:xfrm>
        </p:grpSpPr>
        <p:pic>
          <p:nvPicPr>
            <p:cNvPr id="8" name="Immagine 7" descr="Immagine che contiene testo, schermata, Carattere, numero&#10;&#10;Descrizione generata automaticamente">
              <a:extLst>
                <a:ext uri="{FF2B5EF4-FFF2-40B4-BE49-F238E27FC236}">
                  <a16:creationId xmlns:a16="http://schemas.microsoft.com/office/drawing/2014/main" id="{FDA4A250-0E1D-7C91-A60E-DD47CDD18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665" y="2575975"/>
              <a:ext cx="4752257" cy="2425390"/>
            </a:xfrm>
            <a:prstGeom prst="rect">
              <a:avLst/>
            </a:prstGeom>
            <a:ln w="28575">
              <a:solidFill>
                <a:srgbClr val="FF6600"/>
              </a:solidFill>
            </a:ln>
          </p:spPr>
        </p:pic>
        <p:pic>
          <p:nvPicPr>
            <p:cNvPr id="11" name="Immagine 10" descr="Immagine che contiene interno, arredo, muro, tavolo&#10;&#10;Descrizione generata automaticamente">
              <a:extLst>
                <a:ext uri="{FF2B5EF4-FFF2-40B4-BE49-F238E27FC236}">
                  <a16:creationId xmlns:a16="http://schemas.microsoft.com/office/drawing/2014/main" id="{1BE4A0A2-2F75-70AE-15DB-150F560EE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4068" y="2600526"/>
              <a:ext cx="3095916" cy="2397521"/>
            </a:xfrm>
            <a:prstGeom prst="rect">
              <a:avLst/>
            </a:prstGeom>
            <a:ln w="28575">
              <a:solidFill>
                <a:srgbClr val="FF6600"/>
              </a:solidFill>
            </a:ln>
          </p:spPr>
        </p:pic>
      </p:grp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D2CF31EB-7CA0-C58D-2DA1-4FB5411A8056}"/>
              </a:ext>
            </a:extLst>
          </p:cNvPr>
          <p:cNvCxnSpPr>
            <a:cxnSpLocks/>
          </p:cNvCxnSpPr>
          <p:nvPr/>
        </p:nvCxnSpPr>
        <p:spPr>
          <a:xfrm>
            <a:off x="0" y="1107440"/>
            <a:ext cx="12192000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32A0B82-AE04-A9FB-5C21-C47616F010B5}"/>
              </a:ext>
            </a:extLst>
          </p:cNvPr>
          <p:cNvSpPr txBox="1"/>
          <p:nvPr/>
        </p:nvSpPr>
        <p:spPr>
          <a:xfrm>
            <a:off x="8229600" y="176677"/>
            <a:ext cx="3822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6600"/>
                </a:solidFill>
              </a:rPr>
              <a:t>Non di solo pane </a:t>
            </a:r>
            <a:r>
              <a:rPr lang="en-US" sz="2400" b="1" dirty="0" err="1">
                <a:solidFill>
                  <a:srgbClr val="FF6600"/>
                </a:solidFill>
              </a:rPr>
              <a:t>vive</a:t>
            </a:r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err="1">
                <a:solidFill>
                  <a:srgbClr val="FF6600"/>
                </a:solidFill>
              </a:rPr>
              <a:t>l’uomo</a:t>
            </a:r>
            <a:endParaRPr lang="en-US" sz="24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37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071598C-20DA-1972-B872-9B15AA0C62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3139B9D-58A8-E455-DA97-371578055408}"/>
              </a:ext>
            </a:extLst>
          </p:cNvPr>
          <p:cNvSpPr txBox="1"/>
          <p:nvPr/>
        </p:nvSpPr>
        <p:spPr>
          <a:xfrm>
            <a:off x="920309" y="4960166"/>
            <a:ext cx="10351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err="1">
                <a:solidFill>
                  <a:srgbClr val="006BB6"/>
                </a:solidFill>
              </a:rPr>
              <a:t>Dall’al</a:t>
            </a:r>
            <a:r>
              <a:rPr lang="it-IT" sz="3200" b="1" u="sng" dirty="0" err="1">
                <a:solidFill>
                  <a:srgbClr val="006BB6"/>
                </a:solidFill>
              </a:rPr>
              <a:t>ba</a:t>
            </a:r>
            <a:r>
              <a:rPr lang="it-IT" sz="3200" b="1" u="sng" dirty="0">
                <a:solidFill>
                  <a:srgbClr val="006BB6"/>
                </a:solidFill>
              </a:rPr>
              <a:t> al tramonto e nel buio oscuro, con noi sei al sicuro!</a:t>
            </a:r>
            <a:endParaRPr lang="en-US" sz="3200" b="1" u="sng" dirty="0">
              <a:solidFill>
                <a:srgbClr val="006BB6"/>
              </a:solidFill>
            </a:endParaRPr>
          </a:p>
        </p:txBody>
      </p:sp>
      <p:pic>
        <p:nvPicPr>
          <p:cNvPr id="10" name="Immagine 9" descr="Immagine che contiene vestiti, persona, calzature, jeans&#10;&#10;Descrizione generata automaticamente">
            <a:extLst>
              <a:ext uri="{FF2B5EF4-FFF2-40B4-BE49-F238E27FC236}">
                <a16:creationId xmlns:a16="http://schemas.microsoft.com/office/drawing/2014/main" id="{EE12BD7D-BD8C-F3C0-62B4-39B31BFA88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1" b="5778"/>
          <a:stretch/>
        </p:blipFill>
        <p:spPr>
          <a:xfrm>
            <a:off x="3032755" y="928471"/>
            <a:ext cx="6126480" cy="3927754"/>
          </a:xfrm>
          <a:prstGeom prst="rect">
            <a:avLst/>
          </a:prstGeom>
          <a:ln w="38100">
            <a:solidFill>
              <a:srgbClr val="FF6600"/>
            </a:solidFill>
          </a:ln>
        </p:spPr>
      </p:pic>
      <p:pic>
        <p:nvPicPr>
          <p:cNvPr id="14" name="Immagine 13" descr="Immagine che contiene simbolo, logo, Elementi grafici, grafica&#10;&#10;Descrizione generata automaticamente">
            <a:extLst>
              <a:ext uri="{FF2B5EF4-FFF2-40B4-BE49-F238E27FC236}">
                <a16:creationId xmlns:a16="http://schemas.microsoft.com/office/drawing/2014/main" id="{715FB68B-4FD1-D9E8-FCFB-AD67C743C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516" y="5653562"/>
            <a:ext cx="4886960" cy="1095817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4C1230E-9772-DB4C-6E6C-15973A1C250C}"/>
              </a:ext>
            </a:extLst>
          </p:cNvPr>
          <p:cNvSpPr txBox="1"/>
          <p:nvPr/>
        </p:nvSpPr>
        <p:spPr>
          <a:xfrm>
            <a:off x="10088880" y="6349269"/>
            <a:ext cx="2021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By </a:t>
            </a:r>
            <a:r>
              <a:rPr lang="en-US" sz="2000" b="1" dirty="0" err="1">
                <a:solidFill>
                  <a:srgbClr val="006BB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ProCivil</a:t>
            </a:r>
            <a:r>
              <a:rPr lang="en-US" sz="2000" b="1" dirty="0" err="1">
                <a:solidFill>
                  <a:srgbClr val="FF66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Tech</a:t>
            </a:r>
            <a:endParaRPr lang="en-US" sz="2000" b="1" dirty="0">
              <a:solidFill>
                <a:srgbClr val="FF66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B716F44-B76D-C18F-1343-2505DF47A8CA}"/>
              </a:ext>
            </a:extLst>
          </p:cNvPr>
          <p:cNvSpPr txBox="1"/>
          <p:nvPr/>
        </p:nvSpPr>
        <p:spPr>
          <a:xfrm>
            <a:off x="920309" y="158578"/>
            <a:ext cx="10351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006BB6"/>
                </a:solidFill>
              </a:rPr>
              <a:t>Noi sempre </a:t>
            </a:r>
            <a:r>
              <a:rPr lang="en-US" sz="3200" b="1" u="sng" dirty="0" err="1">
                <a:solidFill>
                  <a:srgbClr val="006BB6"/>
                </a:solidFill>
              </a:rPr>
              <a:t>sul</a:t>
            </a:r>
            <a:r>
              <a:rPr lang="en-US" sz="3200" b="1" u="sng" dirty="0">
                <a:solidFill>
                  <a:srgbClr val="006BB6"/>
                </a:solidFill>
              </a:rPr>
              <a:t> </a:t>
            </a:r>
            <a:r>
              <a:rPr lang="en-US" sz="3200" b="1" u="sng" dirty="0" err="1">
                <a:solidFill>
                  <a:srgbClr val="006BB6"/>
                </a:solidFill>
              </a:rPr>
              <a:t>pezzo</a:t>
            </a:r>
            <a:endParaRPr lang="en-US" sz="3200" b="1" u="sng" dirty="0">
              <a:solidFill>
                <a:srgbClr val="006B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63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071598C-20DA-1972-B872-9B15AA0C62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BB6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64B0E22-7AE4-1A19-87C8-E59D300363B6}"/>
              </a:ext>
            </a:extLst>
          </p:cNvPr>
          <p:cNvSpPr/>
          <p:nvPr/>
        </p:nvSpPr>
        <p:spPr>
          <a:xfrm>
            <a:off x="0" y="0"/>
            <a:ext cx="6323008" cy="1107440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STORIA DI UN SODALIZIO</a:t>
            </a:r>
          </a:p>
        </p:txBody>
      </p:sp>
      <p:pic>
        <p:nvPicPr>
          <p:cNvPr id="2" name="Immagine 1" descr="Immagine che contiene vestiti, disegno, cartone animato, schizzo&#10;&#10;Descrizione generata automaticamente">
            <a:extLst>
              <a:ext uri="{FF2B5EF4-FFF2-40B4-BE49-F238E27FC236}">
                <a16:creationId xmlns:a16="http://schemas.microsoft.com/office/drawing/2014/main" id="{B35DEB33-493A-5DB9-E251-B33E54453A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739" y="1293678"/>
            <a:ext cx="3326535" cy="441116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948B80-3473-A4AC-DD8E-4FA178E71332}"/>
              </a:ext>
            </a:extLst>
          </p:cNvPr>
          <p:cNvSpPr txBox="1"/>
          <p:nvPr/>
        </p:nvSpPr>
        <p:spPr>
          <a:xfrm>
            <a:off x="2177728" y="5704840"/>
            <a:ext cx="8290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6BB6"/>
                </a:solidFill>
              </a:rPr>
              <a:t>Progettazione</a:t>
            </a:r>
            <a:r>
              <a:rPr lang="en-US" sz="2400" b="1" dirty="0">
                <a:solidFill>
                  <a:srgbClr val="006BB6"/>
                </a:solidFill>
              </a:rPr>
              <a:t> e </a:t>
            </a:r>
            <a:r>
              <a:rPr lang="en-US" sz="2400" b="1" dirty="0" err="1">
                <a:solidFill>
                  <a:srgbClr val="006BB6"/>
                </a:solidFill>
              </a:rPr>
              <a:t>sviluppo</a:t>
            </a:r>
            <a:r>
              <a:rPr lang="en-US" sz="2400" b="1" dirty="0">
                <a:solidFill>
                  <a:srgbClr val="006BB6"/>
                </a:solidFill>
              </a:rPr>
              <a:t> di </a:t>
            </a:r>
            <a:r>
              <a:rPr lang="en-US" sz="2400" b="1" dirty="0" err="1">
                <a:solidFill>
                  <a:srgbClr val="006BB6"/>
                </a:solidFill>
              </a:rPr>
              <a:t>prototipi</a:t>
            </a:r>
            <a:r>
              <a:rPr lang="en-US" sz="2400" b="1" dirty="0">
                <a:solidFill>
                  <a:srgbClr val="006BB6"/>
                </a:solidFill>
              </a:rPr>
              <a:t> e </a:t>
            </a:r>
            <a:r>
              <a:rPr lang="en-US" sz="2400" b="1" dirty="0" err="1">
                <a:solidFill>
                  <a:srgbClr val="006BB6"/>
                </a:solidFill>
              </a:rPr>
              <a:t>processi</a:t>
            </a:r>
            <a:r>
              <a:rPr lang="en-US" sz="2400" b="1" dirty="0">
                <a:solidFill>
                  <a:srgbClr val="006BB6"/>
                </a:solidFill>
              </a:rPr>
              <a:t> </a:t>
            </a:r>
            <a:r>
              <a:rPr lang="en-US" sz="2400" b="1" dirty="0" err="1">
                <a:solidFill>
                  <a:srgbClr val="006BB6"/>
                </a:solidFill>
              </a:rPr>
              <a:t>tecnologici</a:t>
            </a:r>
            <a:r>
              <a:rPr lang="en-US" sz="2400" b="1" dirty="0">
                <a:solidFill>
                  <a:srgbClr val="006BB6"/>
                </a:solidFill>
              </a:rPr>
              <a:t> per la </a:t>
            </a:r>
            <a:r>
              <a:rPr lang="en-US" sz="2400" b="1" dirty="0" err="1">
                <a:solidFill>
                  <a:srgbClr val="FF6600"/>
                </a:solidFill>
              </a:rPr>
              <a:t>P</a:t>
            </a:r>
            <a:r>
              <a:rPr lang="en-US" sz="2400" b="1" dirty="0" err="1">
                <a:solidFill>
                  <a:srgbClr val="006BB6"/>
                </a:solidFill>
              </a:rPr>
              <a:t>rotezione</a:t>
            </a:r>
            <a:r>
              <a:rPr lang="en-US" sz="2400" b="1" dirty="0">
                <a:solidFill>
                  <a:srgbClr val="006BB6"/>
                </a:solidFill>
              </a:rPr>
              <a:t> </a:t>
            </a:r>
            <a:r>
              <a:rPr lang="en-US" sz="2400" b="1" dirty="0">
                <a:solidFill>
                  <a:srgbClr val="FF6600"/>
                </a:solidFill>
              </a:rPr>
              <a:t>C</a:t>
            </a:r>
            <a:r>
              <a:rPr lang="en-US" sz="2400" b="1" dirty="0">
                <a:solidFill>
                  <a:srgbClr val="006BB6"/>
                </a:solidFill>
              </a:rPr>
              <a:t>ivile... e non solo!</a:t>
            </a:r>
          </a:p>
        </p:txBody>
      </p:sp>
    </p:spTree>
    <p:extLst>
      <p:ext uri="{BB962C8B-B14F-4D97-AF65-F5344CB8AC3E}">
        <p14:creationId xmlns:p14="http://schemas.microsoft.com/office/powerpoint/2010/main" val="334371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071598C-20DA-1972-B872-9B15AA0C62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BB6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64B0E22-7AE4-1A19-87C8-E59D300363B6}"/>
              </a:ext>
            </a:extLst>
          </p:cNvPr>
          <p:cNvSpPr/>
          <p:nvPr/>
        </p:nvSpPr>
        <p:spPr>
          <a:xfrm>
            <a:off x="0" y="0"/>
            <a:ext cx="3185160" cy="1107440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EMERGENZA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A47AF91-F33B-4D28-4BDE-B390556AF53E}"/>
              </a:ext>
            </a:extLst>
          </p:cNvPr>
          <p:cNvSpPr txBox="1"/>
          <p:nvPr/>
        </p:nvSpPr>
        <p:spPr>
          <a:xfrm>
            <a:off x="2225040" y="1293470"/>
            <a:ext cx="774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rgbClr val="006BB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 nostre linee di prodotti e servizi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A4B4993-7839-C152-D3C6-603542C834B7}"/>
              </a:ext>
            </a:extLst>
          </p:cNvPr>
          <p:cNvSpPr txBox="1"/>
          <p:nvPr/>
        </p:nvSpPr>
        <p:spPr>
          <a:xfrm>
            <a:off x="1025567" y="2333960"/>
            <a:ext cx="1127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006BB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iCom</a:t>
            </a:r>
            <a:endParaRPr lang="en-US" sz="2000" b="1" dirty="0">
              <a:solidFill>
                <a:srgbClr val="006BB6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F1E6955-ACE2-7159-9C45-418B043B49B7}"/>
              </a:ext>
            </a:extLst>
          </p:cNvPr>
          <p:cNvSpPr txBox="1"/>
          <p:nvPr/>
        </p:nvSpPr>
        <p:spPr>
          <a:xfrm>
            <a:off x="9800804" y="2333959"/>
            <a:ext cx="1535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>
                <a:solidFill>
                  <a:srgbClr val="006BB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Sentinel</a:t>
            </a:r>
            <a:endParaRPr lang="en-US" sz="2000" b="1" dirty="0">
              <a:solidFill>
                <a:srgbClr val="006BB6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FA91FB7-0A91-4D3E-1206-AAAD40C6E491}"/>
              </a:ext>
            </a:extLst>
          </p:cNvPr>
          <p:cNvSpPr txBox="1"/>
          <p:nvPr/>
        </p:nvSpPr>
        <p:spPr>
          <a:xfrm>
            <a:off x="4349115" y="2338567"/>
            <a:ext cx="3493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006BB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 portale per tutti</a:t>
            </a:r>
            <a:endParaRPr lang="en-US" sz="2000" b="1" dirty="0">
              <a:solidFill>
                <a:srgbClr val="006BB6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8196FBE-8726-C301-3B85-3C2B3ABBB4CC}"/>
              </a:ext>
            </a:extLst>
          </p:cNvPr>
          <p:cNvSpPr txBox="1"/>
          <p:nvPr/>
        </p:nvSpPr>
        <p:spPr>
          <a:xfrm>
            <a:off x="1610678" y="4458295"/>
            <a:ext cx="3890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006BB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 ufficio intorno a te</a:t>
            </a:r>
            <a:endParaRPr lang="en-US" sz="2000" b="1" dirty="0">
              <a:solidFill>
                <a:srgbClr val="006BB6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1600EB7-5A64-0392-0F41-F7D9BCEA414F}"/>
              </a:ext>
            </a:extLst>
          </p:cNvPr>
          <p:cNvSpPr txBox="1"/>
          <p:nvPr/>
        </p:nvSpPr>
        <p:spPr>
          <a:xfrm>
            <a:off x="6326029" y="4458295"/>
            <a:ext cx="5040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006BB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 bellezza salverà il mondo</a:t>
            </a:r>
            <a:endParaRPr lang="en-US" sz="2000" b="1" dirty="0">
              <a:solidFill>
                <a:srgbClr val="006BB6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F39E1060-52AE-9435-6E3D-DB52A07E3F6D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 flipV="1">
            <a:off x="1589448" y="2024818"/>
            <a:ext cx="4496557" cy="30914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E585FF15-FC53-E3B0-47FA-384CF24D3C4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096000" y="2024817"/>
            <a:ext cx="4472519" cy="30914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AAA01DB3-27C8-136E-2F44-7B49D2FB230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086005" y="1955110"/>
            <a:ext cx="9995" cy="383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a gomito 26">
            <a:extLst>
              <a:ext uri="{FF2B5EF4-FFF2-40B4-BE49-F238E27FC236}">
                <a16:creationId xmlns:a16="http://schemas.microsoft.com/office/drawing/2014/main" id="{D1F3755B-6949-88C0-6527-EA1E312DC202}"/>
              </a:ext>
            </a:extLst>
          </p:cNvPr>
          <p:cNvCxnSpPr>
            <a:cxnSpLocks/>
            <a:endCxn id="10" idx="0"/>
          </p:cNvCxnSpPr>
          <p:nvPr/>
        </p:nvCxnSpPr>
        <p:spPr>
          <a:xfrm rot="10800000" flipV="1">
            <a:off x="3555683" y="2024817"/>
            <a:ext cx="2530322" cy="243347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magine 35" descr="Immagine che contiene elettronica, gadget, cavo, Dispositivo elettronico&#10;&#10;Descrizione generata automaticamente">
            <a:extLst>
              <a:ext uri="{FF2B5EF4-FFF2-40B4-BE49-F238E27FC236}">
                <a16:creationId xmlns:a16="http://schemas.microsoft.com/office/drawing/2014/main" id="{B3B2D031-0AAA-D460-08AE-E4D63C533D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0" t="11111" r="4630" b="17677"/>
          <a:stretch/>
        </p:blipFill>
        <p:spPr>
          <a:xfrm>
            <a:off x="923331" y="2857179"/>
            <a:ext cx="1332231" cy="1432560"/>
          </a:xfrm>
          <a:prstGeom prst="rect">
            <a:avLst/>
          </a:prstGeom>
          <a:ln w="28575">
            <a:solidFill>
              <a:srgbClr val="FF6600"/>
            </a:solidFill>
          </a:ln>
        </p:spPr>
      </p:pic>
      <p:pic>
        <p:nvPicPr>
          <p:cNvPr id="44" name="Immagine 43" descr="Immagine che contiene tavolo, arredo, interno, muro&#10;&#10;Descrizione generata automaticamente">
            <a:extLst>
              <a:ext uri="{FF2B5EF4-FFF2-40B4-BE49-F238E27FC236}">
                <a16:creationId xmlns:a16="http://schemas.microsoft.com/office/drawing/2014/main" id="{16BED0A8-9D01-12AA-E5F2-806FB84C7A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52"/>
          <a:stretch/>
        </p:blipFill>
        <p:spPr>
          <a:xfrm>
            <a:off x="2889568" y="5019569"/>
            <a:ext cx="1332231" cy="1432560"/>
          </a:xfrm>
          <a:prstGeom prst="rect">
            <a:avLst/>
          </a:prstGeom>
          <a:ln w="28575">
            <a:solidFill>
              <a:srgbClr val="FF6600"/>
            </a:solidFill>
          </a:ln>
        </p:spPr>
      </p:pic>
      <p:pic>
        <p:nvPicPr>
          <p:cNvPr id="60" name="Immagine 59" descr="Immagine che contiene macchina, Ricambio auto, strumento, cavo&#10;&#10;Descrizione generata automaticamente">
            <a:extLst>
              <a:ext uri="{FF2B5EF4-FFF2-40B4-BE49-F238E27FC236}">
                <a16:creationId xmlns:a16="http://schemas.microsoft.com/office/drawing/2014/main" id="{37100B39-EA1F-8CF5-CC50-E00CF353CC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01" r="29814"/>
          <a:stretch/>
        </p:blipFill>
        <p:spPr>
          <a:xfrm>
            <a:off x="9902086" y="2853765"/>
            <a:ext cx="1335526" cy="1435974"/>
          </a:xfrm>
          <a:prstGeom prst="rect">
            <a:avLst/>
          </a:prstGeom>
          <a:ln w="28575">
            <a:solidFill>
              <a:srgbClr val="FF6600"/>
            </a:solidFill>
          </a:ln>
        </p:spPr>
      </p:pic>
      <p:pic>
        <p:nvPicPr>
          <p:cNvPr id="62" name="Immagine 61" descr="Immagine che contiene schermata, testo, software, Sito Web&#10;&#10;Descrizione generata automaticamente">
            <a:extLst>
              <a:ext uri="{FF2B5EF4-FFF2-40B4-BE49-F238E27FC236}">
                <a16:creationId xmlns:a16="http://schemas.microsoft.com/office/drawing/2014/main" id="{E676A712-B31D-4528-0A76-571E735174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755" y="2880246"/>
            <a:ext cx="2626490" cy="1383011"/>
          </a:xfrm>
          <a:prstGeom prst="rect">
            <a:avLst/>
          </a:prstGeom>
          <a:ln w="28575">
            <a:solidFill>
              <a:srgbClr val="FF6600"/>
            </a:solidFill>
          </a:ln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6E6D9691-91F6-6D43-6967-4121F99BDD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6" t="-446" r="13226" b="446"/>
          <a:stretch/>
        </p:blipFill>
        <p:spPr>
          <a:xfrm>
            <a:off x="8153557" y="4981515"/>
            <a:ext cx="1332231" cy="1438978"/>
          </a:xfrm>
          <a:prstGeom prst="rect">
            <a:avLst/>
          </a:prstGeom>
          <a:ln w="28575">
            <a:solidFill>
              <a:srgbClr val="FF6600"/>
            </a:solidFill>
          </a:ln>
        </p:spPr>
      </p:pic>
      <p:cxnSp>
        <p:nvCxnSpPr>
          <p:cNvPr id="65" name="Connettore a gomito 64">
            <a:extLst>
              <a:ext uri="{FF2B5EF4-FFF2-40B4-BE49-F238E27FC236}">
                <a16:creationId xmlns:a16="http://schemas.microsoft.com/office/drawing/2014/main" id="{07DFEE39-1716-5B83-887D-B7D069F7DBF4}"/>
              </a:ext>
            </a:extLst>
          </p:cNvPr>
          <p:cNvCxnSpPr>
            <a:stCxn id="6" idx="2"/>
            <a:endCxn id="11" idx="0"/>
          </p:cNvCxnSpPr>
          <p:nvPr/>
        </p:nvCxnSpPr>
        <p:spPr>
          <a:xfrm rot="16200000" flipH="1">
            <a:off x="6211925" y="1823876"/>
            <a:ext cx="2518494" cy="2750344"/>
          </a:xfrm>
          <a:prstGeom prst="bentConnector3">
            <a:avLst>
              <a:gd name="adj1" fmla="val 331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04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071598C-20DA-1972-B872-9B15AA0C62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BB6"/>
              </a:solidFill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61407CF0-51A3-2A6C-364F-519F5C9282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b="1" dirty="0">
                <a:latin typeface="Aharoni" panose="02010803020104030203" pitchFamily="2" charset="-79"/>
                <a:cs typeface="Aharoni" panose="02010803020104030203" pitchFamily="2" charset="-79"/>
              </a:rPr>
              <a:t>ICOM</a:t>
            </a:r>
          </a:p>
        </p:txBody>
      </p:sp>
    </p:spTree>
    <p:extLst>
      <p:ext uri="{BB962C8B-B14F-4D97-AF65-F5344CB8AC3E}">
        <p14:creationId xmlns:p14="http://schemas.microsoft.com/office/powerpoint/2010/main" val="310055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071598C-20DA-1972-B872-9B15AA0C62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BB6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64B0E22-7AE4-1A19-87C8-E59D300363B6}"/>
              </a:ext>
            </a:extLst>
          </p:cNvPr>
          <p:cNvSpPr/>
          <p:nvPr/>
        </p:nvSpPr>
        <p:spPr>
          <a:xfrm>
            <a:off x="0" y="0"/>
            <a:ext cx="3051110" cy="1107440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 ICOM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948B80-3473-A4AC-DD8E-4FA178E71332}"/>
              </a:ext>
            </a:extLst>
          </p:cNvPr>
          <p:cNvSpPr txBox="1"/>
          <p:nvPr/>
        </p:nvSpPr>
        <p:spPr>
          <a:xfrm>
            <a:off x="778631" y="1428218"/>
            <a:ext cx="1043652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solidFill>
                  <a:srgbClr val="006BB6"/>
                </a:solidFill>
              </a:rPr>
              <a:t>Scenario: </a:t>
            </a:r>
            <a:r>
              <a:rPr lang="en-US" sz="2300" b="1" dirty="0" err="1">
                <a:solidFill>
                  <a:srgbClr val="006BB6"/>
                </a:solidFill>
              </a:rPr>
              <a:t>luoghi</a:t>
            </a:r>
            <a:r>
              <a:rPr lang="en-US" sz="2300" b="1" dirty="0">
                <a:solidFill>
                  <a:srgbClr val="006BB6"/>
                </a:solidFill>
              </a:rPr>
              <a:t> </a:t>
            </a:r>
            <a:r>
              <a:rPr lang="en-US" sz="2300" b="1" dirty="0" err="1">
                <a:solidFill>
                  <a:srgbClr val="006BB6"/>
                </a:solidFill>
              </a:rPr>
              <a:t>all’aperto</a:t>
            </a:r>
            <a:r>
              <a:rPr lang="en-US" sz="2300" b="1" dirty="0">
                <a:solidFill>
                  <a:srgbClr val="006BB6"/>
                </a:solidFill>
              </a:rPr>
              <a:t> e al </a:t>
            </a:r>
            <a:r>
              <a:rPr lang="en-US" sz="2300" b="1" dirty="0" err="1">
                <a:solidFill>
                  <a:srgbClr val="006BB6"/>
                </a:solidFill>
              </a:rPr>
              <a:t>chiuso</a:t>
            </a:r>
            <a:r>
              <a:rPr lang="en-US" sz="2300" b="1" dirty="0">
                <a:solidFill>
                  <a:srgbClr val="006BB6"/>
                </a:solidFill>
              </a:rPr>
              <a:t> ad alto </a:t>
            </a:r>
            <a:r>
              <a:rPr lang="en-US" sz="2300" b="1" dirty="0" err="1">
                <a:solidFill>
                  <a:srgbClr val="006BB6"/>
                </a:solidFill>
              </a:rPr>
              <a:t>rischio</a:t>
            </a:r>
            <a:r>
              <a:rPr lang="en-US" sz="2300" b="1" dirty="0">
                <a:solidFill>
                  <a:srgbClr val="006BB6"/>
                </a:solidFill>
              </a:rPr>
              <a:t> </a:t>
            </a:r>
            <a:r>
              <a:rPr lang="en-US" sz="2300" b="1" dirty="0" err="1">
                <a:solidFill>
                  <a:srgbClr val="006BB6"/>
                </a:solidFill>
              </a:rPr>
              <a:t>crollo</a:t>
            </a:r>
            <a:r>
              <a:rPr lang="en-US" sz="2300" b="1" dirty="0">
                <a:solidFill>
                  <a:srgbClr val="006BB6"/>
                </a:solidFill>
              </a:rPr>
              <a:t>, </a:t>
            </a:r>
            <a:r>
              <a:rPr lang="en-US" sz="2300" b="1" dirty="0" err="1">
                <a:solidFill>
                  <a:srgbClr val="006BB6"/>
                </a:solidFill>
              </a:rPr>
              <a:t>inondazione</a:t>
            </a:r>
            <a:r>
              <a:rPr lang="en-US" sz="2300" b="1" dirty="0">
                <a:solidFill>
                  <a:srgbClr val="006BB6"/>
                </a:solidFill>
              </a:rPr>
              <a:t>, </a:t>
            </a:r>
            <a:r>
              <a:rPr lang="en-US" sz="2300" b="1" dirty="0" err="1">
                <a:solidFill>
                  <a:srgbClr val="006BB6"/>
                </a:solidFill>
              </a:rPr>
              <a:t>incendio</a:t>
            </a:r>
            <a:r>
              <a:rPr lang="en-US" sz="2300" b="1" dirty="0">
                <a:solidFill>
                  <a:srgbClr val="006BB6"/>
                </a:solidFill>
              </a:rPr>
              <a:t>, …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08C7FFE-525A-906F-3203-54F54E1E844B}"/>
              </a:ext>
            </a:extLst>
          </p:cNvPr>
          <p:cNvSpPr txBox="1"/>
          <p:nvPr/>
        </p:nvSpPr>
        <p:spPr>
          <a:xfrm>
            <a:off x="3215174" y="5421851"/>
            <a:ext cx="57616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6BB6"/>
                </a:solidFill>
              </a:rPr>
              <a:t>Un </a:t>
            </a:r>
            <a:r>
              <a:rPr lang="en-US" sz="2000" dirty="0" err="1">
                <a:solidFill>
                  <a:srgbClr val="006BB6"/>
                </a:solidFill>
              </a:rPr>
              <a:t>sistema</a:t>
            </a:r>
            <a:r>
              <a:rPr lang="en-US" sz="2000" dirty="0">
                <a:solidFill>
                  <a:srgbClr val="006BB6"/>
                </a:solidFill>
              </a:rPr>
              <a:t> di </a:t>
            </a:r>
            <a:r>
              <a:rPr lang="en-US" sz="2000" dirty="0" err="1">
                <a:solidFill>
                  <a:srgbClr val="006BB6"/>
                </a:solidFill>
              </a:rPr>
              <a:t>allarme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autonomo</a:t>
            </a:r>
            <a:r>
              <a:rPr lang="en-US" sz="2000" dirty="0">
                <a:solidFill>
                  <a:srgbClr val="006BB6"/>
                </a:solidFill>
              </a:rPr>
              <a:t> e senza </a:t>
            </a:r>
            <a:r>
              <a:rPr lang="en-US" sz="2000" dirty="0" err="1">
                <a:solidFill>
                  <a:srgbClr val="006BB6"/>
                </a:solidFill>
              </a:rPr>
              <a:t>fili</a:t>
            </a:r>
            <a:r>
              <a:rPr lang="en-US" sz="2000" dirty="0">
                <a:solidFill>
                  <a:srgbClr val="006BB6"/>
                </a:solidFill>
              </a:rPr>
              <a:t> in cui I </a:t>
            </a:r>
            <a:r>
              <a:rPr lang="en-US" sz="2000" dirty="0" err="1">
                <a:solidFill>
                  <a:srgbClr val="006BB6"/>
                </a:solidFill>
              </a:rPr>
              <a:t>microsegnalatori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vengono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distribuiti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nell’ambiente</a:t>
            </a:r>
            <a:r>
              <a:rPr lang="en-US" sz="2000" dirty="0">
                <a:solidFill>
                  <a:srgbClr val="006BB6"/>
                </a:solidFill>
              </a:rPr>
              <a:t>. In </a:t>
            </a:r>
            <a:r>
              <a:rPr lang="en-US" sz="2000" dirty="0" err="1">
                <a:solidFill>
                  <a:srgbClr val="006BB6"/>
                </a:solidFill>
              </a:rPr>
              <a:t>caso</a:t>
            </a:r>
            <a:r>
              <a:rPr lang="en-US" sz="2000" dirty="0">
                <a:solidFill>
                  <a:srgbClr val="006BB6"/>
                </a:solidFill>
              </a:rPr>
              <a:t> di </a:t>
            </a:r>
            <a:r>
              <a:rPr lang="en-US" sz="2000" dirty="0" err="1">
                <a:solidFill>
                  <a:srgbClr val="006BB6"/>
                </a:solidFill>
              </a:rPr>
              <a:t>allerta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si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attivano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segnalatori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luminosi</a:t>
            </a:r>
            <a:r>
              <a:rPr lang="en-US" sz="2000" dirty="0">
                <a:solidFill>
                  <a:srgbClr val="006BB6"/>
                </a:solidFill>
              </a:rPr>
              <a:t> e </a:t>
            </a:r>
            <a:r>
              <a:rPr lang="en-US" sz="2000" dirty="0" err="1">
                <a:solidFill>
                  <a:srgbClr val="006BB6"/>
                </a:solidFill>
              </a:rPr>
              <a:t>sonori</a:t>
            </a:r>
            <a:endParaRPr lang="en-US" sz="2000" dirty="0">
              <a:solidFill>
                <a:srgbClr val="006BB6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3139B9D-58A8-E455-DA97-371578055408}"/>
              </a:ext>
            </a:extLst>
          </p:cNvPr>
          <p:cNvSpPr txBox="1"/>
          <p:nvPr/>
        </p:nvSpPr>
        <p:spPr>
          <a:xfrm>
            <a:off x="3051110" y="333850"/>
            <a:ext cx="914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6600"/>
                </a:solidFill>
              </a:rPr>
              <a:t>Con un semplice tasto… </a:t>
            </a:r>
            <a:r>
              <a:rPr lang="en-US" sz="2400" b="1" dirty="0" err="1">
                <a:solidFill>
                  <a:srgbClr val="FF6600"/>
                </a:solidFill>
              </a:rPr>
              <a:t>fuori</a:t>
            </a:r>
            <a:r>
              <a:rPr lang="en-US" sz="2400" b="1" dirty="0">
                <a:solidFill>
                  <a:srgbClr val="FF6600"/>
                </a:solidFill>
              </a:rPr>
              <a:t> tutti!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78F729-AD98-DD04-8F35-83BE58071C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" r="17979"/>
          <a:stretch/>
        </p:blipFill>
        <p:spPr bwMode="auto">
          <a:xfrm>
            <a:off x="8196972" y="2081642"/>
            <a:ext cx="3018182" cy="2919151"/>
          </a:xfrm>
          <a:prstGeom prst="rect">
            <a:avLst/>
          </a:prstGeom>
          <a:noFill/>
          <a:ln w="28575">
            <a:solidFill>
              <a:srgbClr val="FF66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 descr="Immagine che contiene cavo, Ingegneria elettronica, Impianto elettrico, elettronica&#10;&#10;Descrizione generata automaticamente">
            <a:extLst>
              <a:ext uri="{FF2B5EF4-FFF2-40B4-BE49-F238E27FC236}">
                <a16:creationId xmlns:a16="http://schemas.microsoft.com/office/drawing/2014/main" id="{195A8FCA-E3EE-BB92-211E-15059F5879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61"/>
          <a:stretch/>
        </p:blipFill>
        <p:spPr>
          <a:xfrm>
            <a:off x="778632" y="2081642"/>
            <a:ext cx="3018181" cy="2919151"/>
          </a:xfrm>
          <a:prstGeom prst="rect">
            <a:avLst/>
          </a:prstGeom>
          <a:ln w="28575">
            <a:solidFill>
              <a:srgbClr val="FF6600"/>
            </a:solidFill>
          </a:ln>
        </p:spPr>
      </p:pic>
      <p:pic>
        <p:nvPicPr>
          <p:cNvPr id="15" name="Immagine 14" descr="Immagine che contiene elettronica, Ingegneria elettronica, cavo, Impianto elettrico&#10;&#10;Descrizione generata automaticamente">
            <a:extLst>
              <a:ext uri="{FF2B5EF4-FFF2-40B4-BE49-F238E27FC236}">
                <a16:creationId xmlns:a16="http://schemas.microsoft.com/office/drawing/2014/main" id="{3503C73F-8B11-A44F-6176-07219A7930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55"/>
          <a:stretch/>
        </p:blipFill>
        <p:spPr>
          <a:xfrm>
            <a:off x="4487802" y="2082214"/>
            <a:ext cx="3018181" cy="2919151"/>
          </a:xfrm>
          <a:prstGeom prst="rect">
            <a:avLst/>
          </a:prstGeom>
          <a:ln w="28575">
            <a:solidFill>
              <a:srgbClr val="FF6600"/>
            </a:solidFill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82C6D84-7237-5750-DC8E-F4D33E742EFF}"/>
              </a:ext>
            </a:extLst>
          </p:cNvPr>
          <p:cNvSpPr txBox="1"/>
          <p:nvPr/>
        </p:nvSpPr>
        <p:spPr>
          <a:xfrm>
            <a:off x="1338867" y="241518"/>
            <a:ext cx="1603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-ALERT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31119FA3-FEF4-A80D-8B50-8E8F081B6A23}"/>
              </a:ext>
            </a:extLst>
          </p:cNvPr>
          <p:cNvCxnSpPr>
            <a:cxnSpLocks/>
          </p:cNvCxnSpPr>
          <p:nvPr/>
        </p:nvCxnSpPr>
        <p:spPr>
          <a:xfrm>
            <a:off x="0" y="1107440"/>
            <a:ext cx="12192000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77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071598C-20DA-1972-B872-9B15AA0C62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BB6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64B0E22-7AE4-1A19-87C8-E59D300363B6}"/>
              </a:ext>
            </a:extLst>
          </p:cNvPr>
          <p:cNvSpPr/>
          <p:nvPr/>
        </p:nvSpPr>
        <p:spPr>
          <a:xfrm>
            <a:off x="0" y="0"/>
            <a:ext cx="3051110" cy="1107440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ICOM-SAT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948B80-3473-A4AC-DD8E-4FA178E71332}"/>
              </a:ext>
            </a:extLst>
          </p:cNvPr>
          <p:cNvSpPr txBox="1"/>
          <p:nvPr/>
        </p:nvSpPr>
        <p:spPr>
          <a:xfrm>
            <a:off x="778631" y="1428218"/>
            <a:ext cx="1043652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solidFill>
                  <a:srgbClr val="006BB6"/>
                </a:solidFill>
              </a:rPr>
              <a:t>Scenario: in </a:t>
            </a:r>
            <a:r>
              <a:rPr lang="en-US" sz="2300" b="1" dirty="0" err="1">
                <a:solidFill>
                  <a:srgbClr val="006BB6"/>
                </a:solidFill>
              </a:rPr>
              <a:t>totale</a:t>
            </a:r>
            <a:r>
              <a:rPr lang="en-US" sz="2300" b="1" dirty="0">
                <a:solidFill>
                  <a:srgbClr val="006BB6"/>
                </a:solidFill>
              </a:rPr>
              <a:t> </a:t>
            </a:r>
            <a:r>
              <a:rPr lang="en-US" sz="2300" b="1" dirty="0" err="1">
                <a:solidFill>
                  <a:srgbClr val="006BB6"/>
                </a:solidFill>
              </a:rPr>
              <a:t>assenza</a:t>
            </a:r>
            <a:r>
              <a:rPr lang="en-US" sz="2300" b="1" dirty="0">
                <a:solidFill>
                  <a:srgbClr val="006BB6"/>
                </a:solidFill>
              </a:rPr>
              <a:t> di </a:t>
            </a:r>
            <a:r>
              <a:rPr lang="en-US" sz="2300" b="1" dirty="0" err="1">
                <a:solidFill>
                  <a:srgbClr val="006BB6"/>
                </a:solidFill>
              </a:rPr>
              <a:t>connessione</a:t>
            </a:r>
            <a:r>
              <a:rPr lang="en-US" sz="2300" b="1" dirty="0">
                <a:solidFill>
                  <a:srgbClr val="006BB6"/>
                </a:solidFill>
              </a:rPr>
              <a:t> </a:t>
            </a:r>
            <a:r>
              <a:rPr lang="en-US" sz="2300" b="1" dirty="0" err="1">
                <a:solidFill>
                  <a:srgbClr val="006BB6"/>
                </a:solidFill>
              </a:rPr>
              <a:t>fissa</a:t>
            </a:r>
            <a:r>
              <a:rPr lang="en-US" sz="2300" b="1" dirty="0">
                <a:solidFill>
                  <a:srgbClr val="006BB6"/>
                </a:solidFill>
              </a:rPr>
              <a:t> o mobile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08C7FFE-525A-906F-3203-54F54E1E844B}"/>
              </a:ext>
            </a:extLst>
          </p:cNvPr>
          <p:cNvSpPr txBox="1"/>
          <p:nvPr/>
        </p:nvSpPr>
        <p:spPr>
          <a:xfrm>
            <a:off x="3382731" y="5512839"/>
            <a:ext cx="5426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6BB6"/>
                </a:solidFill>
              </a:rPr>
              <a:t>Trasforma</a:t>
            </a:r>
            <a:r>
              <a:rPr lang="en-US" sz="2000" dirty="0">
                <a:solidFill>
                  <a:srgbClr val="006BB6"/>
                </a:solidFill>
              </a:rPr>
              <a:t> I </a:t>
            </a:r>
            <a:r>
              <a:rPr lang="en-US" sz="2000" dirty="0" err="1">
                <a:solidFill>
                  <a:srgbClr val="006BB6"/>
                </a:solidFill>
              </a:rPr>
              <a:t>normali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cellulari</a:t>
            </a:r>
            <a:r>
              <a:rPr lang="en-US" sz="2000" dirty="0">
                <a:solidFill>
                  <a:srgbClr val="006BB6"/>
                </a:solidFill>
              </a:rPr>
              <a:t> in </a:t>
            </a:r>
            <a:r>
              <a:rPr lang="en-US" sz="2000" dirty="0" err="1">
                <a:solidFill>
                  <a:srgbClr val="006BB6"/>
                </a:solidFill>
              </a:rPr>
              <a:t>telefoni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satellitari</a:t>
            </a:r>
            <a:r>
              <a:rPr lang="en-US" sz="2000" dirty="0">
                <a:solidFill>
                  <a:srgbClr val="006BB6"/>
                </a:solidFill>
              </a:rPr>
              <a:t>. </a:t>
            </a:r>
          </a:p>
          <a:p>
            <a:pPr algn="ctr"/>
            <a:r>
              <a:rPr lang="en-US" sz="2000" dirty="0">
                <a:solidFill>
                  <a:srgbClr val="006BB6"/>
                </a:solidFill>
              </a:rPr>
              <a:t>Da Wi-Fi a satellite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99C5A6-5C33-1FC4-0A29-26A6AC4CF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285" y="2195272"/>
            <a:ext cx="5213430" cy="2680292"/>
          </a:xfrm>
          <a:prstGeom prst="rect">
            <a:avLst/>
          </a:prstGeom>
          <a:noFill/>
          <a:ln w="28575">
            <a:solidFill>
              <a:srgbClr val="FF66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A8EB357E-6FD9-BC93-C23C-87E8FEE28200}"/>
              </a:ext>
            </a:extLst>
          </p:cNvPr>
          <p:cNvCxnSpPr>
            <a:cxnSpLocks/>
          </p:cNvCxnSpPr>
          <p:nvPr/>
        </p:nvCxnSpPr>
        <p:spPr>
          <a:xfrm>
            <a:off x="0" y="1107440"/>
            <a:ext cx="12192000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93A3A75-496C-409A-9335-7FF6D3E376AC}"/>
              </a:ext>
            </a:extLst>
          </p:cNvPr>
          <p:cNvSpPr txBox="1"/>
          <p:nvPr/>
        </p:nvSpPr>
        <p:spPr>
          <a:xfrm>
            <a:off x="3051110" y="333850"/>
            <a:ext cx="914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6600"/>
                </a:solidFill>
              </a:rPr>
              <a:t>Sempre </a:t>
            </a:r>
            <a:r>
              <a:rPr lang="en-US" sz="2400" b="1" dirty="0" err="1">
                <a:solidFill>
                  <a:srgbClr val="FF6600"/>
                </a:solidFill>
              </a:rPr>
              <a:t>connessi</a:t>
            </a:r>
            <a:r>
              <a:rPr lang="en-US" sz="2400" b="1" dirty="0">
                <a:solidFill>
                  <a:srgbClr val="FF66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6230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071598C-20DA-1972-B872-9B15AA0C62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BB6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64B0E22-7AE4-1A19-87C8-E59D300363B6}"/>
              </a:ext>
            </a:extLst>
          </p:cNvPr>
          <p:cNvSpPr/>
          <p:nvPr/>
        </p:nvSpPr>
        <p:spPr>
          <a:xfrm>
            <a:off x="0" y="0"/>
            <a:ext cx="3051110" cy="1107440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ICOM-LEAP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948B80-3473-A4AC-DD8E-4FA178E71332}"/>
              </a:ext>
            </a:extLst>
          </p:cNvPr>
          <p:cNvSpPr txBox="1"/>
          <p:nvPr/>
        </p:nvSpPr>
        <p:spPr>
          <a:xfrm>
            <a:off x="778631" y="1428218"/>
            <a:ext cx="1043652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solidFill>
                  <a:srgbClr val="006BB6"/>
                </a:solidFill>
              </a:rPr>
              <a:t>Scenario: dover </a:t>
            </a:r>
            <a:r>
              <a:rPr lang="en-US" sz="2300" b="1" dirty="0" err="1">
                <a:solidFill>
                  <a:srgbClr val="006BB6"/>
                </a:solidFill>
              </a:rPr>
              <a:t>comunicare</a:t>
            </a:r>
            <a:r>
              <a:rPr lang="en-US" sz="2300" b="1" dirty="0">
                <a:solidFill>
                  <a:srgbClr val="006BB6"/>
                </a:solidFill>
              </a:rPr>
              <a:t> senza parole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08C7FFE-525A-906F-3203-54F54E1E844B}"/>
              </a:ext>
            </a:extLst>
          </p:cNvPr>
          <p:cNvSpPr txBox="1"/>
          <p:nvPr/>
        </p:nvSpPr>
        <p:spPr>
          <a:xfrm>
            <a:off x="3215174" y="5610230"/>
            <a:ext cx="5761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6BB6"/>
                </a:solidFill>
              </a:rPr>
              <a:t>Sistema per la </a:t>
            </a:r>
            <a:r>
              <a:rPr lang="en-US" sz="2000" dirty="0" err="1">
                <a:solidFill>
                  <a:srgbClr val="006BB6"/>
                </a:solidFill>
              </a:rPr>
              <a:t>traduzione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bilaterale</a:t>
            </a:r>
            <a:r>
              <a:rPr lang="en-US" sz="2000" dirty="0">
                <a:solidFill>
                  <a:srgbClr val="006BB6"/>
                </a:solidFill>
              </a:rPr>
              <a:t> di parole e </a:t>
            </a:r>
            <a:r>
              <a:rPr lang="en-US" sz="2000" dirty="0" err="1">
                <a:solidFill>
                  <a:srgbClr val="006BB6"/>
                </a:solidFill>
              </a:rPr>
              <a:t>gesti</a:t>
            </a:r>
            <a:r>
              <a:rPr lang="en-US" sz="2000" dirty="0">
                <a:solidFill>
                  <a:srgbClr val="006BB6"/>
                </a:solidFill>
              </a:rPr>
              <a:t> per </a:t>
            </a:r>
            <a:r>
              <a:rPr lang="en-US" sz="2000" dirty="0" err="1">
                <a:solidFill>
                  <a:srgbClr val="006BB6"/>
                </a:solidFill>
              </a:rPr>
              <a:t>interpretare</a:t>
            </a:r>
            <a:r>
              <a:rPr lang="en-US" sz="2000" dirty="0">
                <a:solidFill>
                  <a:srgbClr val="006BB6"/>
                </a:solidFill>
              </a:rPr>
              <a:t> il </a:t>
            </a:r>
            <a:r>
              <a:rPr lang="en-US" sz="2000" dirty="0" err="1">
                <a:solidFill>
                  <a:srgbClr val="006BB6"/>
                </a:solidFill>
              </a:rPr>
              <a:t>linguaggio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dei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segni</a:t>
            </a:r>
            <a:r>
              <a:rPr lang="en-US" sz="2000" dirty="0">
                <a:solidFill>
                  <a:srgbClr val="006BB6"/>
                </a:solidFill>
              </a:rPr>
              <a:t> (LIS)</a:t>
            </a:r>
          </a:p>
        </p:txBody>
      </p:sp>
      <p:pic>
        <p:nvPicPr>
          <p:cNvPr id="3074" name="Picture 2" descr="Leap Motion Raises $50 Million For Its Finger Tracking Technology">
            <a:extLst>
              <a:ext uri="{FF2B5EF4-FFF2-40B4-BE49-F238E27FC236}">
                <a16:creationId xmlns:a16="http://schemas.microsoft.com/office/drawing/2014/main" id="{377E57E8-32EF-A9CE-D717-7D05144D5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5"/>
          <a:stretch/>
        </p:blipFill>
        <p:spPr bwMode="auto">
          <a:xfrm>
            <a:off x="439907" y="2110564"/>
            <a:ext cx="4791919" cy="2970693"/>
          </a:xfrm>
          <a:prstGeom prst="rect">
            <a:avLst/>
          </a:prstGeom>
          <a:noFill/>
          <a:ln w="28575">
            <a:solidFill>
              <a:srgbClr val="FF66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4ED2B5D5-3B13-E70B-62AA-6F261D3AE4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77" r="14418"/>
          <a:stretch/>
        </p:blipFill>
        <p:spPr>
          <a:xfrm>
            <a:off x="8489755" y="2110565"/>
            <a:ext cx="3258131" cy="2970693"/>
          </a:xfrm>
          <a:prstGeom prst="rect">
            <a:avLst/>
          </a:prstGeom>
          <a:ln w="28575">
            <a:solidFill>
              <a:srgbClr val="FF6600"/>
            </a:solidFill>
          </a:ln>
        </p:spPr>
      </p:pic>
      <p:pic>
        <p:nvPicPr>
          <p:cNvPr id="8" name="Picture 4" descr="Leap Motion Review and Giveaway">
            <a:extLst>
              <a:ext uri="{FF2B5EF4-FFF2-40B4-BE49-F238E27FC236}">
                <a16:creationId xmlns:a16="http://schemas.microsoft.com/office/drawing/2014/main" id="{3627906F-A1F5-D6F4-A7B3-F69728FF8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r="14620"/>
          <a:stretch/>
        </p:blipFill>
        <p:spPr bwMode="auto">
          <a:xfrm>
            <a:off x="5460253" y="2104001"/>
            <a:ext cx="2801075" cy="2971801"/>
          </a:xfrm>
          <a:prstGeom prst="rect">
            <a:avLst/>
          </a:prstGeom>
          <a:noFill/>
          <a:ln w="28575">
            <a:solidFill>
              <a:srgbClr val="FF66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613291F8-BECA-1ADF-31B3-C67DC3C45CB7}"/>
              </a:ext>
            </a:extLst>
          </p:cNvPr>
          <p:cNvCxnSpPr>
            <a:cxnSpLocks/>
          </p:cNvCxnSpPr>
          <p:nvPr/>
        </p:nvCxnSpPr>
        <p:spPr>
          <a:xfrm>
            <a:off x="0" y="1107440"/>
            <a:ext cx="12192000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A8A580-0E5B-1AE3-721B-D2DA21ACB6D7}"/>
              </a:ext>
            </a:extLst>
          </p:cNvPr>
          <p:cNvSpPr txBox="1"/>
          <p:nvPr/>
        </p:nvSpPr>
        <p:spPr>
          <a:xfrm>
            <a:off x="3051110" y="333850"/>
            <a:ext cx="914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6600"/>
                </a:solidFill>
              </a:rPr>
              <a:t>Con un semplice </a:t>
            </a:r>
            <a:r>
              <a:rPr lang="en-US" sz="2400" b="1" dirty="0" err="1">
                <a:solidFill>
                  <a:srgbClr val="FF6600"/>
                </a:solidFill>
              </a:rPr>
              <a:t>gesto</a:t>
            </a:r>
            <a:endParaRPr lang="en-US" sz="24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33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071598C-20DA-1972-B872-9B15AA0C62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BB6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64B0E22-7AE4-1A19-87C8-E59D300363B6}"/>
              </a:ext>
            </a:extLst>
          </p:cNvPr>
          <p:cNvSpPr/>
          <p:nvPr/>
        </p:nvSpPr>
        <p:spPr>
          <a:xfrm>
            <a:off x="0" y="0"/>
            <a:ext cx="3379808" cy="1107440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haroni" panose="02010803020104030203" pitchFamily="2" charset="-79"/>
                <a:cs typeface="Aharoni" panose="02010803020104030203" pitchFamily="2" charset="-79"/>
              </a:rPr>
              <a:t>ICOM-VISION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948B80-3473-A4AC-DD8E-4FA178E71332}"/>
              </a:ext>
            </a:extLst>
          </p:cNvPr>
          <p:cNvSpPr txBox="1"/>
          <p:nvPr/>
        </p:nvSpPr>
        <p:spPr>
          <a:xfrm>
            <a:off x="712869" y="1418607"/>
            <a:ext cx="1043652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solidFill>
                  <a:srgbClr val="006BB6"/>
                </a:solidFill>
              </a:rPr>
              <a:t>Scenario: in tempo di “pace”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08C7FFE-525A-906F-3203-54F54E1E844B}"/>
              </a:ext>
            </a:extLst>
          </p:cNvPr>
          <p:cNvSpPr txBox="1"/>
          <p:nvPr/>
        </p:nvSpPr>
        <p:spPr>
          <a:xfrm>
            <a:off x="3215174" y="5698849"/>
            <a:ext cx="5761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6BB6"/>
                </a:solidFill>
              </a:rPr>
              <a:t>Formare</a:t>
            </a:r>
            <a:r>
              <a:rPr lang="en-US" sz="2000" dirty="0">
                <a:solidFill>
                  <a:srgbClr val="006BB6"/>
                </a:solidFill>
              </a:rPr>
              <a:t> e </a:t>
            </a:r>
            <a:r>
              <a:rPr lang="en-US" sz="2000" dirty="0" err="1">
                <a:solidFill>
                  <a:srgbClr val="006BB6"/>
                </a:solidFill>
              </a:rPr>
              <a:t>informare</a:t>
            </a:r>
            <a:r>
              <a:rPr lang="en-US" sz="2000" dirty="0">
                <a:solidFill>
                  <a:srgbClr val="006BB6"/>
                </a:solidFill>
              </a:rPr>
              <a:t> con video in </a:t>
            </a:r>
            <a:r>
              <a:rPr lang="en-US" sz="2000" dirty="0" err="1">
                <a:solidFill>
                  <a:srgbClr val="006BB6"/>
                </a:solidFill>
              </a:rPr>
              <a:t>realtà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aumentata</a:t>
            </a:r>
            <a:r>
              <a:rPr lang="en-US" sz="2000" dirty="0">
                <a:solidFill>
                  <a:srgbClr val="006BB6"/>
                </a:solidFill>
              </a:rPr>
              <a:t> per far vivere gli </a:t>
            </a:r>
            <a:r>
              <a:rPr lang="en-US" sz="2000" dirty="0" err="1">
                <a:solidFill>
                  <a:srgbClr val="006BB6"/>
                </a:solidFill>
              </a:rPr>
              <a:t>eventi</a:t>
            </a:r>
            <a:r>
              <a:rPr lang="en-US" sz="2000" dirty="0">
                <a:solidFill>
                  <a:srgbClr val="006BB6"/>
                </a:solidFill>
              </a:rPr>
              <a:t> </a:t>
            </a:r>
            <a:r>
              <a:rPr lang="en-US" sz="2000" dirty="0" err="1">
                <a:solidFill>
                  <a:srgbClr val="006BB6"/>
                </a:solidFill>
              </a:rPr>
              <a:t>emergenziali</a:t>
            </a:r>
            <a:r>
              <a:rPr lang="en-US" sz="2000" dirty="0">
                <a:solidFill>
                  <a:srgbClr val="006BB6"/>
                </a:solidFill>
              </a:rPr>
              <a:t> in prima persona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E7A7EEFD-64B8-6E9F-527C-6F5F0D82FE23}"/>
              </a:ext>
            </a:extLst>
          </p:cNvPr>
          <p:cNvGrpSpPr/>
          <p:nvPr/>
        </p:nvGrpSpPr>
        <p:grpSpPr>
          <a:xfrm>
            <a:off x="1258236" y="2176050"/>
            <a:ext cx="9675529" cy="3009901"/>
            <a:chOff x="1701479" y="2176050"/>
            <a:chExt cx="9675529" cy="3009901"/>
          </a:xfrm>
        </p:grpSpPr>
        <p:pic>
          <p:nvPicPr>
            <p:cNvPr id="4098" name="Picture 2" descr="See the source image">
              <a:extLst>
                <a:ext uri="{FF2B5EF4-FFF2-40B4-BE49-F238E27FC236}">
                  <a16:creationId xmlns:a16="http://schemas.microsoft.com/office/drawing/2014/main" id="{D81BC28D-5A44-6C4F-6BD1-F578B17031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43" r="13510"/>
            <a:stretch/>
          </p:blipFill>
          <p:spPr bwMode="auto">
            <a:xfrm>
              <a:off x="1701479" y="2176051"/>
              <a:ext cx="3356658" cy="3009900"/>
            </a:xfrm>
            <a:prstGeom prst="rect">
              <a:avLst/>
            </a:prstGeom>
            <a:noFill/>
            <a:ln w="28575">
              <a:solidFill>
                <a:srgbClr val="FF66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498182F9-099F-D874-8711-B7F09CC098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8882" y="2176050"/>
              <a:ext cx="5968126" cy="3009899"/>
            </a:xfrm>
            <a:prstGeom prst="rect">
              <a:avLst/>
            </a:prstGeom>
            <a:noFill/>
            <a:ln w="28575">
              <a:solidFill>
                <a:srgbClr val="FF66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635F729B-41FC-F3EE-1D6E-AE6E2AF13962}"/>
              </a:ext>
            </a:extLst>
          </p:cNvPr>
          <p:cNvCxnSpPr>
            <a:cxnSpLocks/>
          </p:cNvCxnSpPr>
          <p:nvPr/>
        </p:nvCxnSpPr>
        <p:spPr>
          <a:xfrm>
            <a:off x="0" y="1107440"/>
            <a:ext cx="12192000" cy="0"/>
          </a:xfrm>
          <a:prstGeom prst="line">
            <a:avLst/>
          </a:prstGeom>
          <a:ln w="3810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90C020E-4DB5-63B8-48A4-BED372E27DA6}"/>
              </a:ext>
            </a:extLst>
          </p:cNvPr>
          <p:cNvSpPr txBox="1"/>
          <p:nvPr/>
        </p:nvSpPr>
        <p:spPr>
          <a:xfrm>
            <a:off x="3379808" y="333850"/>
            <a:ext cx="881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6600"/>
                </a:solidFill>
              </a:rPr>
              <a:t>Informazione</a:t>
            </a:r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err="1">
                <a:solidFill>
                  <a:srgbClr val="FF6600"/>
                </a:solidFill>
              </a:rPr>
              <a:t>aumentata</a:t>
            </a:r>
            <a:endParaRPr lang="en-US" sz="24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50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512</Words>
  <Application>Microsoft Office PowerPoint</Application>
  <PresentationFormat>Widescreen</PresentationFormat>
  <Paragraphs>74</Paragraphs>
  <Slides>22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7" baseType="lpstr">
      <vt:lpstr>Aharoni</vt:lpstr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Federico Anzani</dc:creator>
  <cp:lastModifiedBy>Federico Anzani</cp:lastModifiedBy>
  <cp:revision>4</cp:revision>
  <dcterms:created xsi:type="dcterms:W3CDTF">2023-05-16T07:34:25Z</dcterms:created>
  <dcterms:modified xsi:type="dcterms:W3CDTF">2023-05-27T10:01:06Z</dcterms:modified>
</cp:coreProperties>
</file>